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24A65-3B9F-4B08-A164-ACA0A073EB8C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2CA4C-618F-4106-B5E0-5FEEBC35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35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40993-E7BB-4C09-B77F-26189A1B414F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3F89-40BF-4AD1-82A7-2F6A318E9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FC24F-E2C0-48B9-AC81-A9394B9D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7676-4460-4257-919F-5CCD896F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1402F-4185-4BF1-906F-26DFD5BB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04A7A-52D9-41E2-B797-0A6FEB60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6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C40D-5885-4E60-8946-B60998C3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367BD-BB3B-4303-A0B2-0B33230AD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70B8C-0BBB-4DDA-B78E-ABBBBC90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D66AA-BD97-4F6B-BB80-F3DB8127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87353-F5E7-4792-B090-44050AED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9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CC0A33-F9CF-40E9-9CA2-1C917AFD9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73DFA-4288-45AD-A5D1-B0F0B4D1D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C1AFF-7458-458F-A321-AC7CA71B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A3F1E-5D79-4FEE-A936-65B18C6D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0E525-31F3-4552-9F3A-EDCD39C9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378A-67ED-4CE9-ADE5-481B829C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48E53-1E16-4EF7-A250-7DBEA0E9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B814A-BF79-4476-8B2C-E8692ED6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F0A59-5A59-43FC-90D4-5150402F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8A6D5-2CC1-4AFC-8E21-9F0FEC29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9FD4-1298-4A97-8A14-08D8ABED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6CD09-26D4-4CA4-995A-6B02410FB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75017-3434-427E-AF7B-684CE8A8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1B24-AA6D-4F2D-8D76-F90A94DE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0900D-7EB6-4A62-BFF3-D3454B96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1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9B05-3B23-49C6-BC59-30929BE66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0E84-1AC8-4482-B390-850246E70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2DF2D-EF64-4B21-B020-F49E4D78C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16270-97C9-44D7-986E-2B3D4524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023BF-14C6-4225-A625-97FAA18AB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B728F-134A-4AAD-A758-DF4695AA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3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2AC8-421B-47DC-B9C0-2A67BA8D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70415-6BA7-4844-B888-5C2284B5B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DCE89-AC75-4C44-83A0-C972BC849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F48AB-A632-45B2-A8E7-D81D972BC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2DF8F-7EBD-477C-A0E0-FBEEEECA48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295225-FAF3-4F5A-A6D8-A0D081CE2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5D1CB-01D3-4FE6-B244-C2E4552A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4360E-6DD9-440E-81B8-981AFB506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4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A0AB-D0F2-4CE1-B08F-44ACFC8D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9F6AB-F7A6-4737-8F55-9836F43C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74525-B2AE-4EDE-9779-BE633182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49998-D642-43D5-96BD-A950F6BC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D094FD-7AC6-4B52-881C-F8538284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FB209-A549-46A9-B776-B13EFDAB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C3E36-0D78-4DD3-B441-EC2005A1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1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A17FA-F08B-4318-AF47-C40D4EFC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AA3D2-04E5-43D8-B653-35E1E9DF0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22AFE-9858-41A3-B82A-244705FE0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5822A-5E17-4A8F-B87C-519172A2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05C4E-2A9A-4496-A868-10773160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E6D18-7E8D-4519-9827-EF8E79FA6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1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0EE5-51AF-44B5-9F76-C10AB68B4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E6E4C-7D50-442A-8532-66C81D738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10620-6B03-4124-BD15-423DBB924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0F4A3-4BD0-4CA3-90D6-634E3836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0F8CE-83BA-44E1-8F68-60CC92DA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D2CA0-23D2-4005-BBE4-10CD696C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ABE5F-5D40-457D-B766-8BC29DF9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832E4-FB43-4BA5-8B2A-A48E9FB44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610E2-56FE-4F5C-97C8-BB058A10B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F88D6-762E-4A55-8F23-28994B0E8540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E8C7-3BCC-419D-B7B3-AA87AE828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108E5-D0BC-480E-8C97-D609BB4EC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43C65-DA24-4978-9B27-7DCB122D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6EF7A-DB80-4E37-9861-3ABD26D5AC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05BE4-864B-43A9-86E6-2466180BD4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3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5384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first 10 Amendments of the Constitution are called…?</a:t>
            </a:r>
          </a:p>
        </p:txBody>
      </p:sp>
    </p:spTree>
    <p:extLst>
      <p:ext uri="{BB962C8B-B14F-4D97-AF65-F5344CB8AC3E}">
        <p14:creationId xmlns:p14="http://schemas.microsoft.com/office/powerpoint/2010/main" val="335720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98866" y="1284859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Vice Admiral O-9</a:t>
            </a:r>
          </a:p>
        </p:txBody>
      </p:sp>
    </p:spTree>
    <p:extLst>
      <p:ext uri="{BB962C8B-B14F-4D97-AF65-F5344CB8AC3E}">
        <p14:creationId xmlns:p14="http://schemas.microsoft.com/office/powerpoint/2010/main" val="201831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955" y="747059"/>
            <a:ext cx="7545031" cy="38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56002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Rear Admiral Upper Half or Major General O-8</a:t>
            </a:r>
          </a:p>
        </p:txBody>
      </p:sp>
    </p:spTree>
    <p:extLst>
      <p:ext uri="{BB962C8B-B14F-4D97-AF65-F5344CB8AC3E}">
        <p14:creationId xmlns:p14="http://schemas.microsoft.com/office/powerpoint/2010/main" val="85736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is the Secretary of Defense (SECDEF)?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7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r>
              <a:rPr lang="en-US" b="1" dirty="0"/>
              <a:t>Secretary Of Defense (SECDEF) The Honorable Robert M. Gates</a:t>
            </a:r>
            <a:endParaRPr lang="en-US" dirty="0"/>
          </a:p>
        </p:txBody>
      </p:sp>
      <p:pic>
        <p:nvPicPr>
          <p:cNvPr id="4" name="Picture 5" descr="S21-0001-Layer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432954" y="1070883"/>
            <a:ext cx="7458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			Secretary Of Defense (SECDEF) </a:t>
            </a:r>
          </a:p>
          <a:p>
            <a:pPr lvl="2"/>
            <a:r>
              <a:rPr lang="en-US" sz="2400" b="1" dirty="0"/>
              <a:t>	  The Honorable James </a:t>
            </a:r>
            <a:r>
              <a:rPr lang="en-US" sz="2400" b="1" dirty="0" err="1"/>
              <a:t>Mattis</a:t>
            </a:r>
            <a:endParaRPr lang="en-US" sz="2400" dirty="0"/>
          </a:p>
        </p:txBody>
      </p:sp>
      <p:pic>
        <p:nvPicPr>
          <p:cNvPr id="10" name="Picture 6" descr="NJROTC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6050" y="2665414"/>
            <a:ext cx="3970338" cy="397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242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Rectangle 4"/>
          <p:cNvSpPr/>
          <p:nvPr/>
        </p:nvSpPr>
        <p:spPr>
          <a:xfrm>
            <a:off x="4426790" y="1229014"/>
            <a:ext cx="349959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	Seaman/E-3</a:t>
            </a:r>
          </a:p>
        </p:txBody>
      </p:sp>
    </p:spTree>
    <p:extLst>
      <p:ext uri="{BB962C8B-B14F-4D97-AF65-F5344CB8AC3E}">
        <p14:creationId xmlns:p14="http://schemas.microsoft.com/office/powerpoint/2010/main" val="125115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38378"/>
            <a:ext cx="9144000" cy="68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1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524000" y="3076576"/>
            <a:ext cx="91440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Men's Hair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970089" y="3962400"/>
            <a:ext cx="7472751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chemeClr val="bg1"/>
                </a:solidFill>
              </a:rPr>
              <a:t>Shall be neat, clean, and well-groomed;</a:t>
            </a:r>
          </a:p>
          <a:p>
            <a:r>
              <a:rPr lang="en-US" sz="3400" b="1">
                <a:solidFill>
                  <a:schemeClr val="bg1"/>
                </a:solidFill>
              </a:rPr>
              <a:t>above the ears and around the neck;</a:t>
            </a:r>
          </a:p>
          <a:p>
            <a:r>
              <a:rPr lang="en-US" sz="3400" b="1">
                <a:solidFill>
                  <a:schemeClr val="bg1"/>
                </a:solidFill>
              </a:rPr>
              <a:t>tapered upwards 3/4-inch and outwards</a:t>
            </a:r>
          </a:p>
          <a:p>
            <a:r>
              <a:rPr lang="en-US" sz="3400" b="1">
                <a:solidFill>
                  <a:schemeClr val="bg1"/>
                </a:solidFill>
              </a:rPr>
              <a:t>no more than 3/4-inch; no longer than</a:t>
            </a:r>
          </a:p>
          <a:p>
            <a:r>
              <a:rPr lang="en-US" sz="3400" b="1">
                <a:solidFill>
                  <a:schemeClr val="bg1"/>
                </a:solidFill>
              </a:rPr>
              <a:t>4 inches; bulk not exceeding 2 inches</a:t>
            </a:r>
          </a:p>
        </p:txBody>
      </p:sp>
    </p:spTree>
    <p:extLst>
      <p:ext uri="{BB962C8B-B14F-4D97-AF65-F5344CB8AC3E}">
        <p14:creationId xmlns:p14="http://schemas.microsoft.com/office/powerpoint/2010/main" val="337396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441682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Ensign or </a:t>
            </a:r>
          </a:p>
          <a:p>
            <a:pPr algn="ctr"/>
            <a:r>
              <a:rPr lang="en-US" sz="3200" b="1" dirty="0"/>
              <a:t>Second Lieutenant O-1</a:t>
            </a:r>
          </a:p>
        </p:txBody>
      </p:sp>
    </p:spTree>
    <p:extLst>
      <p:ext uri="{BB962C8B-B14F-4D97-AF65-F5344CB8AC3E}">
        <p14:creationId xmlns:p14="http://schemas.microsoft.com/office/powerpoint/2010/main" val="141704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57" y="600075"/>
            <a:ext cx="2114550" cy="55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4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1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Rectangle 4"/>
          <p:cNvSpPr/>
          <p:nvPr/>
        </p:nvSpPr>
        <p:spPr>
          <a:xfrm>
            <a:off x="2085118" y="906324"/>
            <a:ext cx="8198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Bill of Rights.</a:t>
            </a:r>
          </a:p>
        </p:txBody>
      </p:sp>
    </p:spTree>
    <p:extLst>
      <p:ext uri="{BB962C8B-B14F-4D97-AF65-F5344CB8AC3E}">
        <p14:creationId xmlns:p14="http://schemas.microsoft.com/office/powerpoint/2010/main" val="273870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524000" y="90488"/>
            <a:ext cx="91440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Women's Hairstyles</a:t>
            </a:r>
          </a:p>
        </p:txBody>
      </p:sp>
    </p:spTree>
    <p:extLst>
      <p:ext uri="{BB962C8B-B14F-4D97-AF65-F5344CB8AC3E}">
        <p14:creationId xmlns:p14="http://schemas.microsoft.com/office/powerpoint/2010/main" val="233728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295" y="577381"/>
            <a:ext cx="5065059" cy="54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4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70290" y="984811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Lieutenant Commander or Major O-4</a:t>
            </a:r>
          </a:p>
        </p:txBody>
      </p:sp>
    </p:spTree>
    <p:extLst>
      <p:ext uri="{BB962C8B-B14F-4D97-AF65-F5344CB8AC3E}">
        <p14:creationId xmlns:p14="http://schemas.microsoft.com/office/powerpoint/2010/main" val="59555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010326" y="90488"/>
            <a:ext cx="417293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Women's Hairstyles</a:t>
            </a:r>
            <a:endParaRPr 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744664" y="4419601"/>
            <a:ext cx="768505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chemeClr val="bg1"/>
                </a:solidFill>
              </a:rPr>
              <a:t>Various hairstyles are permitted provided</a:t>
            </a:r>
          </a:p>
          <a:p>
            <a:r>
              <a:rPr lang="en-US" sz="3400" b="1">
                <a:solidFill>
                  <a:schemeClr val="bg1"/>
                </a:solidFill>
              </a:rPr>
              <a:t>they are groomed to fit within the guide-</a:t>
            </a:r>
          </a:p>
          <a:p>
            <a:r>
              <a:rPr lang="en-US" sz="3400" b="1">
                <a:solidFill>
                  <a:schemeClr val="bg1"/>
                </a:solidFill>
              </a:rPr>
              <a:t>lines as listed in the Cadet Field Manual.</a:t>
            </a:r>
          </a:p>
        </p:txBody>
      </p:sp>
    </p:spTree>
    <p:extLst>
      <p:ext uri="{BB962C8B-B14F-4D97-AF65-F5344CB8AC3E}">
        <p14:creationId xmlns:p14="http://schemas.microsoft.com/office/powerpoint/2010/main" val="185598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944688" y="3362325"/>
            <a:ext cx="745858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chemeClr val="bg1"/>
                </a:solidFill>
              </a:rPr>
              <a:t>The combination cap with white cover</a:t>
            </a:r>
          </a:p>
          <a:p>
            <a:r>
              <a:rPr lang="en-US" sz="3400" b="1">
                <a:solidFill>
                  <a:schemeClr val="bg1"/>
                </a:solidFill>
              </a:rPr>
              <a:t>is worn only by chiefs and officers, and</a:t>
            </a:r>
          </a:p>
          <a:p>
            <a:r>
              <a:rPr lang="en-US" sz="3400" b="1">
                <a:solidFill>
                  <a:schemeClr val="bg1"/>
                </a:solidFill>
              </a:rPr>
              <a:t>by members of the color guard.</a:t>
            </a:r>
          </a:p>
          <a:p>
            <a:endParaRPr lang="en-US" sz="20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It can be worn with the Service Dress</a:t>
            </a:r>
          </a:p>
          <a:p>
            <a:r>
              <a:rPr lang="en-US" sz="3400" b="1">
                <a:solidFill>
                  <a:schemeClr val="bg1"/>
                </a:solidFill>
              </a:rPr>
              <a:t>Blue, Winter Blue, Winter Working Blue,</a:t>
            </a:r>
          </a:p>
          <a:p>
            <a:r>
              <a:rPr lang="en-US" sz="3400" b="1">
                <a:solidFill>
                  <a:schemeClr val="bg1"/>
                </a:solidFill>
              </a:rPr>
              <a:t>and Summer Blue uniforms.</a:t>
            </a:r>
          </a:p>
        </p:txBody>
      </p:sp>
    </p:spTree>
    <p:extLst>
      <p:ext uri="{BB962C8B-B14F-4D97-AF65-F5344CB8AC3E}">
        <p14:creationId xmlns:p14="http://schemas.microsoft.com/office/powerpoint/2010/main" val="240720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is fouled anchor placed on the Garrison cap?</a:t>
            </a:r>
          </a:p>
        </p:txBody>
      </p:sp>
    </p:spTree>
    <p:extLst>
      <p:ext uri="{BB962C8B-B14F-4D97-AF65-F5344CB8AC3E}">
        <p14:creationId xmlns:p14="http://schemas.microsoft.com/office/powerpoint/2010/main" val="190970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4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351"/>
            <a:ext cx="8229600" cy="1936299"/>
          </a:xfrm>
        </p:spPr>
        <p:txBody>
          <a:bodyPr>
            <a:normAutofit/>
          </a:bodyPr>
          <a:lstStyle/>
          <a:p>
            <a:r>
              <a:rPr lang="en-US" sz="3200" dirty="0"/>
              <a:t>On the </a:t>
            </a:r>
            <a:r>
              <a:rPr lang="en-US" sz="3200" dirty="0" err="1"/>
              <a:t>lefthand</a:t>
            </a:r>
            <a:r>
              <a:rPr lang="en-US" sz="3200" dirty="0"/>
              <a:t> side 2 inches over from the </a:t>
            </a:r>
            <a:r>
              <a:rPr lang="en-US" sz="3200" dirty="0" err="1"/>
              <a:t>forecrease</a:t>
            </a:r>
            <a:r>
              <a:rPr lang="en-US" sz="3200" dirty="0"/>
              <a:t> and 1 ½ inches up from the bottom edge of the cap.</a:t>
            </a:r>
          </a:p>
        </p:txBody>
      </p:sp>
    </p:spTree>
    <p:extLst>
      <p:ext uri="{BB962C8B-B14F-4D97-AF65-F5344CB8AC3E}">
        <p14:creationId xmlns:p14="http://schemas.microsoft.com/office/powerpoint/2010/main" val="69629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313574" y="5816600"/>
            <a:ext cx="156485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C0C0C0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/>
              <a:t>Officer</a:t>
            </a:r>
            <a:endParaRPr lang="en-US" sz="3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0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830853" y="5892800"/>
            <a:ext cx="252870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C0C0C0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/>
              <a:t>SA/Seaman</a:t>
            </a:r>
            <a:endParaRPr lang="en-US" sz="3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6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71664"/>
            <a:ext cx="8229600" cy="3082711"/>
          </a:xfrm>
        </p:spPr>
        <p:txBody>
          <a:bodyPr>
            <a:normAutofit/>
          </a:bodyPr>
          <a:lstStyle/>
          <a:p>
            <a:r>
              <a:rPr lang="en-US" dirty="0"/>
              <a:t>What are the measurements and what side is the nametag placed on the </a:t>
            </a:r>
            <a:r>
              <a:rPr lang="en-US" b="1" u="sng" dirty="0">
                <a:solidFill>
                  <a:srgbClr val="FF0000"/>
                </a:solidFill>
              </a:rPr>
              <a:t>MALE</a:t>
            </a:r>
            <a:r>
              <a:rPr lang="en-US" dirty="0"/>
              <a:t> NSU uniform? </a:t>
            </a:r>
          </a:p>
        </p:txBody>
      </p:sp>
    </p:spTree>
    <p:extLst>
      <p:ext uri="{BB962C8B-B14F-4D97-AF65-F5344CB8AC3E}">
        <p14:creationId xmlns:p14="http://schemas.microsoft.com/office/powerpoint/2010/main" val="345362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48" y="17930"/>
            <a:ext cx="4661646" cy="68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4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6" descr="NJROTC_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461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The nametag is worn parallel to the top of the shirt right pocket and centered.</a:t>
            </a:r>
          </a:p>
        </p:txBody>
      </p:sp>
    </p:spTree>
    <p:extLst>
      <p:ext uri="{BB962C8B-B14F-4D97-AF65-F5344CB8AC3E}">
        <p14:creationId xmlns:p14="http://schemas.microsoft.com/office/powerpoint/2010/main" val="264515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5313574" y="5892800"/>
            <a:ext cx="156485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C0C0C0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/>
              <a:t>Officer</a:t>
            </a:r>
          </a:p>
        </p:txBody>
      </p:sp>
    </p:spTree>
    <p:extLst>
      <p:ext uri="{BB962C8B-B14F-4D97-AF65-F5344CB8AC3E}">
        <p14:creationId xmlns:p14="http://schemas.microsoft.com/office/powerpoint/2010/main" val="395963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1664" y="258764"/>
            <a:ext cx="12645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/>
              <a:t>grommet</a:t>
            </a: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7026787" y="0"/>
            <a:ext cx="278980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Combination</a:t>
            </a:r>
          </a:p>
          <a:p>
            <a:pPr algn="ctr"/>
            <a:r>
              <a:rPr lang="en-US" sz="3800" b="1">
                <a:solidFill>
                  <a:schemeClr val="bg1"/>
                </a:solidFill>
              </a:rPr>
              <a:t>Cap</a:t>
            </a:r>
            <a:endParaRPr lang="en-US" sz="3400" b="1">
              <a:solidFill>
                <a:schemeClr val="bg1"/>
              </a:solidFill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6770689" y="1447801"/>
            <a:ext cx="177042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The grommet on</a:t>
            </a:r>
          </a:p>
          <a:p>
            <a:r>
              <a:rPr lang="en-US" b="1">
                <a:solidFill>
                  <a:schemeClr val="bg1"/>
                </a:solidFill>
              </a:rPr>
              <a:t>the enlisted cap</a:t>
            </a:r>
          </a:p>
          <a:p>
            <a:r>
              <a:rPr lang="en-US" b="1">
                <a:solidFill>
                  <a:schemeClr val="bg1"/>
                </a:solidFill>
              </a:rPr>
              <a:t>goes on the left</a:t>
            </a:r>
          </a:p>
          <a:p>
            <a:r>
              <a:rPr lang="en-US" b="1">
                <a:solidFill>
                  <a:schemeClr val="bg1"/>
                </a:solidFill>
              </a:rPr>
              <a:t>side.</a:t>
            </a: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There is no</a:t>
            </a:r>
          </a:p>
          <a:p>
            <a:r>
              <a:rPr lang="en-US" b="1">
                <a:solidFill>
                  <a:schemeClr val="bg1"/>
                </a:solidFill>
              </a:rPr>
              <a:t>grommet on the</a:t>
            </a:r>
          </a:p>
          <a:p>
            <a:r>
              <a:rPr lang="en-US" b="1">
                <a:solidFill>
                  <a:schemeClr val="bg1"/>
                </a:solidFill>
              </a:rPr>
              <a:t>officer's cap.</a:t>
            </a:r>
          </a:p>
        </p:txBody>
      </p:sp>
    </p:spTree>
    <p:extLst>
      <p:ext uri="{BB962C8B-B14F-4D97-AF65-F5344CB8AC3E}">
        <p14:creationId xmlns:p14="http://schemas.microsoft.com/office/powerpoint/2010/main" val="13426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6348414" y="76200"/>
            <a:ext cx="3629263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chemeClr val="bg1"/>
                </a:solidFill>
              </a:rPr>
              <a:t>Aiguillettes will be</a:t>
            </a:r>
          </a:p>
          <a:p>
            <a:r>
              <a:rPr lang="en-US" sz="3400" b="1">
                <a:solidFill>
                  <a:schemeClr val="bg1"/>
                </a:solidFill>
              </a:rPr>
              <a:t>attached by either</a:t>
            </a:r>
          </a:p>
          <a:p>
            <a:r>
              <a:rPr lang="en-US" sz="3400" b="1">
                <a:solidFill>
                  <a:schemeClr val="bg1"/>
                </a:solidFill>
              </a:rPr>
              <a:t>a gold coat button</a:t>
            </a:r>
          </a:p>
          <a:p>
            <a:r>
              <a:rPr lang="en-US" sz="3400" b="1">
                <a:solidFill>
                  <a:schemeClr val="bg1"/>
                </a:solidFill>
              </a:rPr>
              <a:t>on the Service</a:t>
            </a:r>
          </a:p>
          <a:p>
            <a:r>
              <a:rPr lang="en-US" sz="3400" b="1">
                <a:solidFill>
                  <a:schemeClr val="bg1"/>
                </a:solidFill>
              </a:rPr>
              <a:t>Dress Blue uniform</a:t>
            </a:r>
          </a:p>
          <a:p>
            <a:r>
              <a:rPr lang="en-US" sz="3400" b="1">
                <a:solidFill>
                  <a:schemeClr val="bg1"/>
                </a:solidFill>
              </a:rPr>
              <a:t>or by a miniature</a:t>
            </a:r>
          </a:p>
          <a:p>
            <a:r>
              <a:rPr lang="en-US" sz="3400" b="1">
                <a:solidFill>
                  <a:schemeClr val="bg1"/>
                </a:solidFill>
              </a:rPr>
              <a:t>anchor on the </a:t>
            </a:r>
          </a:p>
          <a:p>
            <a:r>
              <a:rPr lang="en-US" sz="3400" b="1">
                <a:solidFill>
                  <a:schemeClr val="bg1"/>
                </a:solidFill>
              </a:rPr>
              <a:t>Winter or Summer</a:t>
            </a:r>
          </a:p>
          <a:p>
            <a:r>
              <a:rPr lang="en-US" sz="3400" b="1">
                <a:solidFill>
                  <a:schemeClr val="bg1"/>
                </a:solidFill>
              </a:rPr>
              <a:t>blue uniforms.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2508251" y="5562601"/>
            <a:ext cx="643580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chemeClr val="bg1"/>
                </a:solidFill>
              </a:rPr>
              <a:t>• Only </a:t>
            </a:r>
            <a:r>
              <a:rPr lang="en-US" sz="3400" b="1" u="sng">
                <a:solidFill>
                  <a:schemeClr val="bg1"/>
                </a:solidFill>
              </a:rPr>
              <a:t>one</a:t>
            </a:r>
            <a:r>
              <a:rPr lang="en-US" sz="3400" b="1">
                <a:solidFill>
                  <a:schemeClr val="bg1"/>
                </a:solidFill>
              </a:rPr>
              <a:t> aiguillette per shoulder</a:t>
            </a:r>
          </a:p>
        </p:txBody>
      </p:sp>
    </p:spTree>
    <p:extLst>
      <p:ext uri="{BB962C8B-B14F-4D97-AF65-F5344CB8AC3E}">
        <p14:creationId xmlns:p14="http://schemas.microsoft.com/office/powerpoint/2010/main" val="169803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6976220" y="127000"/>
            <a:ext cx="260359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Awards and</a:t>
            </a:r>
          </a:p>
          <a:p>
            <a:pPr algn="ctr"/>
            <a:r>
              <a:rPr lang="en-US" sz="3800" b="1">
                <a:solidFill>
                  <a:schemeClr val="bg1"/>
                </a:solidFill>
              </a:rPr>
              <a:t>Decorations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6226175" y="1905000"/>
            <a:ext cx="379520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chemeClr val="bg1"/>
                </a:solidFill>
              </a:rPr>
              <a:t>NJROTC ribbons</a:t>
            </a:r>
          </a:p>
          <a:p>
            <a:r>
              <a:rPr lang="en-US" sz="3400" b="1">
                <a:solidFill>
                  <a:schemeClr val="bg1"/>
                </a:solidFill>
              </a:rPr>
              <a:t>are worn only on</a:t>
            </a:r>
          </a:p>
          <a:p>
            <a:r>
              <a:rPr lang="en-US" sz="3400" b="1">
                <a:solidFill>
                  <a:schemeClr val="bg1"/>
                </a:solidFill>
              </a:rPr>
              <a:t>the following</a:t>
            </a:r>
          </a:p>
          <a:p>
            <a:r>
              <a:rPr lang="en-US" sz="3400" b="1">
                <a:solidFill>
                  <a:schemeClr val="bg1"/>
                </a:solidFill>
              </a:rPr>
              <a:t>uniforms:</a:t>
            </a:r>
          </a:p>
          <a:p>
            <a:endParaRPr lang="en-US" sz="3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• Service Dress Blue</a:t>
            </a:r>
          </a:p>
          <a:p>
            <a:r>
              <a:rPr lang="en-US" sz="3400" b="1">
                <a:solidFill>
                  <a:schemeClr val="bg1"/>
                </a:solidFill>
              </a:rPr>
              <a:t>• Winter Blue</a:t>
            </a:r>
          </a:p>
          <a:p>
            <a:r>
              <a:rPr lang="en-US" sz="3400" b="1">
                <a:solidFill>
                  <a:schemeClr val="bg1"/>
                </a:solidFill>
              </a:rPr>
              <a:t>• Summer Blue</a:t>
            </a:r>
          </a:p>
        </p:txBody>
      </p:sp>
    </p:spTree>
    <p:extLst>
      <p:ext uri="{BB962C8B-B14F-4D97-AF65-F5344CB8AC3E}">
        <p14:creationId xmlns:p14="http://schemas.microsoft.com/office/powerpoint/2010/main" val="165016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676784" y="6000745"/>
            <a:ext cx="29208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1st precedence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3508389" y="101600"/>
            <a:ext cx="535576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Meritorious Achievement</a:t>
            </a:r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2724159" y="2667000"/>
            <a:ext cx="732948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WHEN EARNED, to any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NJROTC cadet who distinguishes him/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herself only by outstanding meritorious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achievement or performance of a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meritorious act.  Awarded on a case-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by-case basis by the area manager.</a:t>
            </a:r>
          </a:p>
        </p:txBody>
      </p:sp>
    </p:spTree>
    <p:extLst>
      <p:ext uri="{BB962C8B-B14F-4D97-AF65-F5344CB8AC3E}">
        <p14:creationId xmlns:p14="http://schemas.microsoft.com/office/powerpoint/2010/main" val="243944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4362450" y="6172201"/>
            <a:ext cx="306840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rgbClr val="FFFF00"/>
                </a:solidFill>
              </a:rPr>
              <a:t>2nd precedence</a:t>
            </a:r>
            <a:endParaRPr lang="en-US" sz="3400" b="1">
              <a:solidFill>
                <a:schemeClr val="bg1"/>
              </a:solidFill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4093208" y="76200"/>
            <a:ext cx="40055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Distinguished</a:t>
            </a:r>
            <a:r>
              <a:rPr lang="en-US" sz="4200" b="1">
                <a:solidFill>
                  <a:schemeClr val="bg1"/>
                </a:solidFill>
              </a:rPr>
              <a:t> Unit</a:t>
            </a: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2466997" y="2533650"/>
            <a:ext cx="7530972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 YEARLY to cadets in good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standing who were unit members during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the academic year in which the school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earned the Distinguished Unit status.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Awarded to only those units that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demonstrated the very highest levels of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performance.</a:t>
            </a:r>
          </a:p>
        </p:txBody>
      </p:sp>
    </p:spTree>
    <p:extLst>
      <p:ext uri="{BB962C8B-B14F-4D97-AF65-F5344CB8AC3E}">
        <p14:creationId xmlns:p14="http://schemas.microsoft.com/office/powerpoint/2010/main" val="314045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4410076" y="6172201"/>
            <a:ext cx="298453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rgbClr val="FFFF00"/>
                </a:solidFill>
              </a:rPr>
              <a:t>3rd precedence</a:t>
            </a:r>
            <a:endParaRPr lang="en-US" sz="3400" b="1">
              <a:solidFill>
                <a:schemeClr val="bg1"/>
              </a:solidFill>
            </a:endParaRP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3992291" y="152400"/>
            <a:ext cx="420583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Distinguished Cadet</a:t>
            </a:r>
          </a:p>
        </p:txBody>
      </p:sp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2679724" y="2590800"/>
            <a:ext cx="7066806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 YEARLY to one cadet in each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year group with the highest combined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average for overall scholastic standing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and aptitude in NJROTC unit activities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(includes academics, homework,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physical fitness, community service,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drill, etc.).</a:t>
            </a:r>
          </a:p>
        </p:txBody>
      </p:sp>
    </p:spTree>
    <p:extLst>
      <p:ext uri="{BB962C8B-B14F-4D97-AF65-F5344CB8AC3E}">
        <p14:creationId xmlns:p14="http://schemas.microsoft.com/office/powerpoint/2010/main" val="156469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649796" y="5529241"/>
            <a:ext cx="29850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4th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4730153" y="152400"/>
            <a:ext cx="273010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Honor Cadet</a:t>
            </a: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2698779" y="2867032"/>
            <a:ext cx="725480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 YEARLY to one cadet in each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year group with the highest overall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academic achievement (GPA) in school,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including the naval science courses.</a:t>
            </a:r>
          </a:p>
        </p:txBody>
      </p:sp>
    </p:spTree>
    <p:extLst>
      <p:ext uri="{BB962C8B-B14F-4D97-AF65-F5344CB8AC3E}">
        <p14:creationId xmlns:p14="http://schemas.microsoft.com/office/powerpoint/2010/main" val="236761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4421188" y="479426"/>
            <a:ext cx="29850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rgbClr val="FFFF00"/>
                </a:solidFill>
              </a:rPr>
              <a:t>5th precedence</a:t>
            </a:r>
            <a:endParaRPr lang="en-US" sz="3400" b="1">
              <a:solidFill>
                <a:schemeClr val="bg1"/>
              </a:solidFill>
            </a:endParaRP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4032173" y="-61913"/>
            <a:ext cx="412606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Cadet Achievement</a:t>
            </a: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2733702" y="2133600"/>
            <a:ext cx="721607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WHEN EARNED, to any cadet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who distinguish him/herself  by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outstanding achievement or sustained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superior performance.  The cadet must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exhibit exceptional military aptitude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and dedication to the program as well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as overall excellence in all facets of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NJROTC.  Awarded on a case-by-case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basis by the area manager.</a:t>
            </a:r>
          </a:p>
        </p:txBody>
      </p:sp>
    </p:spTree>
    <p:extLst>
      <p:ext uri="{BB962C8B-B14F-4D97-AF65-F5344CB8AC3E}">
        <p14:creationId xmlns:p14="http://schemas.microsoft.com/office/powerpoint/2010/main" val="397999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46831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First Sergeant</a:t>
            </a:r>
          </a:p>
          <a:p>
            <a:pPr algn="ctr"/>
            <a:r>
              <a:rPr lang="en-US" sz="3200" b="1" dirty="0"/>
              <a:t>USMC E-8</a:t>
            </a:r>
          </a:p>
        </p:txBody>
      </p:sp>
    </p:spTree>
    <p:extLst>
      <p:ext uri="{BB962C8B-B14F-4D97-AF65-F5344CB8AC3E}">
        <p14:creationId xmlns:p14="http://schemas.microsoft.com/office/powerpoint/2010/main" val="400603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4749812" y="479426"/>
            <a:ext cx="29850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6th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4312185" y="-61913"/>
            <a:ext cx="382322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Unit Achievement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2817841" y="2133600"/>
            <a:ext cx="7159781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 YEARLY to cadets in good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standing who were unit members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during the academic year in which the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school earned the Unit Achievement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status as determined by the area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manager.  Awarded only to those units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that demonstrated exceptional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performance, but did not qualify for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Distinguished Unit status.</a:t>
            </a:r>
          </a:p>
        </p:txBody>
      </p:sp>
    </p:spTree>
    <p:extLst>
      <p:ext uri="{BB962C8B-B14F-4D97-AF65-F5344CB8AC3E}">
        <p14:creationId xmlns:p14="http://schemas.microsoft.com/office/powerpoint/2010/main" val="1344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4706948" y="5486377"/>
            <a:ext cx="29850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7th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4259479" y="90488"/>
            <a:ext cx="367145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Military Aptitude</a:t>
            </a: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2622575" y="2790825"/>
            <a:ext cx="739362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 YEARLY to those outstanding 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cadets who demonstrate an exceptional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military aptitude and dedication to the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NJROTC program.</a:t>
            </a:r>
          </a:p>
        </p:txBody>
      </p:sp>
    </p:spTree>
    <p:extLst>
      <p:ext uri="{BB962C8B-B14F-4D97-AF65-F5344CB8AC3E}">
        <p14:creationId xmlns:p14="http://schemas.microsoft.com/office/powerpoint/2010/main" val="105455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4678363" y="5562601"/>
            <a:ext cx="29850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8th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4118897" y="-61913"/>
            <a:ext cx="395262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Naval Science 4</a:t>
            </a:r>
          </a:p>
          <a:p>
            <a:pPr algn="ctr"/>
            <a:r>
              <a:rPr lang="en-US" sz="3800" b="1">
                <a:solidFill>
                  <a:schemeClr val="bg1"/>
                </a:solidFill>
              </a:rPr>
              <a:t>Outstanding Cadet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2608286" y="3048000"/>
            <a:ext cx="72797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 YEARLY to outstanding cadets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in Naval Science 4 based on citizenship,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academic performance, personal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appearance and conduct.</a:t>
            </a:r>
          </a:p>
        </p:txBody>
      </p:sp>
    </p:spTree>
    <p:extLst>
      <p:ext uri="{BB962C8B-B14F-4D97-AF65-F5344CB8AC3E}">
        <p14:creationId xmlns:p14="http://schemas.microsoft.com/office/powerpoint/2010/main" val="37009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4678363" y="5457826"/>
            <a:ext cx="29850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9th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4118897" y="-61913"/>
            <a:ext cx="395262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Naval Science 3</a:t>
            </a:r>
          </a:p>
          <a:p>
            <a:pPr algn="ctr"/>
            <a:r>
              <a:rPr lang="en-US" sz="3800" b="1">
                <a:solidFill>
                  <a:schemeClr val="bg1"/>
                </a:solidFill>
              </a:rPr>
              <a:t>Outstanding Cadet</a:t>
            </a:r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2679707" y="3067050"/>
            <a:ext cx="72797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 YEARLY to outstanding cadets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in Naval Science 3 based on citizenship,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academic performance, personal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appearance and conduct.</a:t>
            </a:r>
          </a:p>
        </p:txBody>
      </p:sp>
    </p:spTree>
    <p:extLst>
      <p:ext uri="{BB962C8B-B14F-4D97-AF65-F5344CB8AC3E}">
        <p14:creationId xmlns:p14="http://schemas.microsoft.com/office/powerpoint/2010/main" val="173537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3206" y="-80963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4733375" y="4872038"/>
            <a:ext cx="32062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13th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4305133" y="152400"/>
            <a:ext cx="358014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Academic Award</a:t>
            </a: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3267090" y="2667001"/>
            <a:ext cx="6323911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WHEN EARNED, to each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cadet who has met any of the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following award criteria:</a:t>
            </a:r>
          </a:p>
        </p:txBody>
      </p:sp>
    </p:spTree>
    <p:extLst>
      <p:ext uri="{BB962C8B-B14F-4D97-AF65-F5344CB8AC3E}">
        <p14:creationId xmlns:p14="http://schemas.microsoft.com/office/powerpoint/2010/main" val="42146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4722263" y="5576888"/>
            <a:ext cx="32062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14th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4018789" y="25400"/>
            <a:ext cx="415601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Exemplary Personal</a:t>
            </a:r>
          </a:p>
          <a:p>
            <a:pPr algn="ctr"/>
            <a:r>
              <a:rPr lang="en-US" sz="3800" b="1">
                <a:solidFill>
                  <a:schemeClr val="bg1"/>
                </a:solidFill>
              </a:rPr>
              <a:t>Appearance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2751166" y="3171825"/>
            <a:ext cx="727481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WHEN EARNED, to each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cadet who displays exemplary personal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appearance and has worn his/her 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uniform on all occasions required.</a:t>
            </a:r>
          </a:p>
        </p:txBody>
      </p:sp>
    </p:spTree>
    <p:extLst>
      <p:ext uri="{BB962C8B-B14F-4D97-AF65-F5344CB8AC3E}">
        <p14:creationId xmlns:p14="http://schemas.microsoft.com/office/powerpoint/2010/main" val="107943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4822276" y="5172076"/>
            <a:ext cx="32062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15th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4437686" y="166688"/>
            <a:ext cx="331821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Physical Fitness</a:t>
            </a: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2622574" y="2667000"/>
            <a:ext cx="7047378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TWICE A YEAR, to any cadet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who meets or exceeds the basic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physical fitness exercise requirements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as outlined in the Cadet Field Manual.</a:t>
            </a:r>
          </a:p>
        </p:txBody>
      </p:sp>
    </p:spTree>
    <p:extLst>
      <p:ext uri="{BB962C8B-B14F-4D97-AF65-F5344CB8AC3E}">
        <p14:creationId xmlns:p14="http://schemas.microsoft.com/office/powerpoint/2010/main" val="278559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4734963" y="5143501"/>
            <a:ext cx="32062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16th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4711455" y="166688"/>
            <a:ext cx="27690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Participation</a:t>
            </a: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3005160" y="2667000"/>
            <a:ext cx="6599371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WHEN EARNED, to any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cadet who has participated in three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events other than routine unit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activities.</a:t>
            </a:r>
          </a:p>
        </p:txBody>
      </p:sp>
    </p:spTree>
    <p:extLst>
      <p:ext uri="{BB962C8B-B14F-4D97-AF65-F5344CB8AC3E}">
        <p14:creationId xmlns:p14="http://schemas.microsoft.com/office/powerpoint/2010/main" val="196157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4665113" y="5100638"/>
            <a:ext cx="32062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17th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4788046" y="217488"/>
            <a:ext cx="261590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Unit Service</a:t>
            </a: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2871814" y="2667000"/>
            <a:ext cx="706751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WHEN EARNED, to any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cadet who has demonstrated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exemplary service and dedication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to the unit as determined by the SNSI.</a:t>
            </a:r>
          </a:p>
        </p:txBody>
      </p:sp>
    </p:spTree>
    <p:extLst>
      <p:ext uri="{BB962C8B-B14F-4D97-AF65-F5344CB8AC3E}">
        <p14:creationId xmlns:p14="http://schemas.microsoft.com/office/powerpoint/2010/main" val="21753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4693688" y="5562601"/>
            <a:ext cx="32062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18th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4045848" y="217488"/>
            <a:ext cx="410189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Community Service</a:t>
            </a:r>
            <a:endParaRPr lang="en-US" sz="3400" b="1">
              <a:solidFill>
                <a:schemeClr val="bg1"/>
              </a:solidFill>
            </a:endParaRPr>
          </a:p>
        </p:txBody>
      </p:sp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3371878" y="2667000"/>
            <a:ext cx="612045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WHEN EARNED, to any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cadet in good standing who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distinguishes him/herself by 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dedicated and outstanding 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service to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244073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8926"/>
            <a:ext cx="5094941" cy="6860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930" y="18925"/>
            <a:ext cx="4012071" cy="6839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125688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Sleeve Insignia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5929" y="1974335"/>
            <a:ext cx="268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Collar Device</a:t>
            </a:r>
          </a:p>
        </p:txBody>
      </p:sp>
    </p:spTree>
    <p:extLst>
      <p:ext uri="{BB962C8B-B14F-4D97-AF65-F5344CB8AC3E}">
        <p14:creationId xmlns:p14="http://schemas.microsoft.com/office/powerpoint/2010/main" val="380238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38288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4750838" y="5375276"/>
            <a:ext cx="32062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19th precedence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4986786" y="268288"/>
            <a:ext cx="221842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Drill Team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2555899" y="2667000"/>
            <a:ext cx="7432419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Awarded, WHEN EARNED, to each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member of a drill team in good standing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who has entered competition, or 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performed at three or more official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functions.</a:t>
            </a:r>
          </a:p>
        </p:txBody>
      </p:sp>
    </p:spTree>
    <p:extLst>
      <p:ext uri="{BB962C8B-B14F-4D97-AF65-F5344CB8AC3E}">
        <p14:creationId xmlns:p14="http://schemas.microsoft.com/office/powerpoint/2010/main" val="103397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794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4457147" y="457200"/>
            <a:ext cx="327929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Ribbon Devices</a:t>
            </a: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3278210" y="1820852"/>
            <a:ext cx="603921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•  Worn on/with ribbons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•  Represent subsequent awards</a:t>
            </a:r>
          </a:p>
        </p:txBody>
      </p:sp>
    </p:spTree>
    <p:extLst>
      <p:ext uri="{BB962C8B-B14F-4D97-AF65-F5344CB8AC3E}">
        <p14:creationId xmlns:p14="http://schemas.microsoft.com/office/powerpoint/2010/main" val="11318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38288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5452227" y="25400"/>
            <a:ext cx="128913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Lamp</a:t>
            </a:r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3643335" y="4598983"/>
            <a:ext cx="543931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•  Bronze Lamp – NS-1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•  Silver Lamp   – NS-2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•  Gold Lamp    – NS-3 &amp; NS-4</a:t>
            </a: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2613046" y="2609851"/>
            <a:ext cx="706276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The lamp is worn on the Honor Cadet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ribbon by each cadet achieving an "A"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in naval science as follows:</a:t>
            </a:r>
          </a:p>
        </p:txBody>
      </p:sp>
    </p:spTree>
    <p:extLst>
      <p:ext uri="{BB962C8B-B14F-4D97-AF65-F5344CB8AC3E}">
        <p14:creationId xmlns:p14="http://schemas.microsoft.com/office/powerpoint/2010/main" val="137219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5452227" y="25400"/>
            <a:ext cx="128913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Lamp</a:t>
            </a:r>
            <a:endParaRPr lang="en-US" sz="3400" b="1">
              <a:solidFill>
                <a:schemeClr val="bg1"/>
              </a:solidFill>
            </a:endParaRPr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2789264" y="2805121"/>
            <a:ext cx="715426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Cadets achieving school honor roll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status for one or more semesters wear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 bronze, silver, or gold lamp on the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Academic ribbon.</a:t>
            </a:r>
          </a:p>
        </p:txBody>
      </p:sp>
    </p:spTree>
    <p:extLst>
      <p:ext uri="{BB962C8B-B14F-4D97-AF65-F5344CB8AC3E}">
        <p14:creationId xmlns:p14="http://schemas.microsoft.com/office/powerpoint/2010/main" val="105778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6302376" y="306388"/>
            <a:ext cx="12186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anchor</a:t>
            </a: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2554311" y="4170362"/>
            <a:ext cx="7291611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The associated ribbon with gold anchor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is worn on the right side of the team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commander's chest.  No other devices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will accompany the gold anchor when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the award is worn on the right side.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5276698" y="3429000"/>
            <a:ext cx="164019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Anchor</a:t>
            </a:r>
          </a:p>
        </p:txBody>
      </p:sp>
    </p:spTree>
    <p:extLst>
      <p:ext uri="{BB962C8B-B14F-4D97-AF65-F5344CB8AC3E}">
        <p14:creationId xmlns:p14="http://schemas.microsoft.com/office/powerpoint/2010/main" val="319037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6650038" y="260350"/>
            <a:ext cx="30716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C0C0C0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subsequent awards</a:t>
            </a: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2511446" y="4127498"/>
            <a:ext cx="7127144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Only one of any ribbon design may be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worn.  Stars issued for subsequent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awards are issued only ONCE EACH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SEMESTER.  Stars are worn one ray up,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two rays down.</a:t>
            </a:r>
          </a:p>
        </p:txBody>
      </p:sp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3999361" y="3367088"/>
            <a:ext cx="419486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Subsequent Awards</a:t>
            </a:r>
          </a:p>
        </p:txBody>
      </p:sp>
    </p:spTree>
    <p:extLst>
      <p:ext uri="{BB962C8B-B14F-4D97-AF65-F5344CB8AC3E}">
        <p14:creationId xmlns:p14="http://schemas.microsoft.com/office/powerpoint/2010/main" val="167722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6705600" y="1238251"/>
            <a:ext cx="40107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chemeClr val="bg1"/>
                </a:solidFill>
              </a:rPr>
              <a:t>=</a:t>
            </a: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=</a:t>
            </a: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=</a:t>
            </a:r>
          </a:p>
          <a:p>
            <a:endParaRPr lang="en-US" sz="16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=</a:t>
            </a: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=</a:t>
            </a:r>
          </a:p>
          <a:p>
            <a:endParaRPr lang="en-US" sz="10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=</a:t>
            </a: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3352800" y="1238251"/>
            <a:ext cx="292804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400" b="1">
                <a:solidFill>
                  <a:schemeClr val="bg1"/>
                </a:solidFill>
              </a:rPr>
              <a:t>Second Award</a:t>
            </a:r>
          </a:p>
          <a:p>
            <a:endParaRPr lang="en-US" sz="16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Third Award</a:t>
            </a: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Fourth Award</a:t>
            </a: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Fifth Award</a:t>
            </a: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Sixth Award</a:t>
            </a: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Seventh Award</a:t>
            </a: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3400" b="1">
                <a:solidFill>
                  <a:schemeClr val="bg1"/>
                </a:solidFill>
              </a:rPr>
              <a:t>Eighth Award</a:t>
            </a:r>
          </a:p>
        </p:txBody>
      </p:sp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3999361" y="166688"/>
            <a:ext cx="419486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Subsequent Awards</a:t>
            </a:r>
            <a:endParaRPr lang="en-US" sz="3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4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2362200" y="304800"/>
            <a:ext cx="75275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Q.6.  What personnel wear the </a:t>
            </a:r>
          </a:p>
          <a:p>
            <a:r>
              <a:rPr lang="en-US" sz="3600" b="1">
                <a:solidFill>
                  <a:schemeClr val="bg1"/>
                </a:solidFill>
              </a:rPr>
              <a:t>	  white combination cap with the </a:t>
            </a:r>
          </a:p>
          <a:p>
            <a:r>
              <a:rPr lang="en-US" sz="3600" b="1">
                <a:solidFill>
                  <a:schemeClr val="bg1"/>
                </a:solidFill>
              </a:rPr>
              <a:t>	  Service Dress Blue uniform?</a:t>
            </a:r>
          </a:p>
        </p:txBody>
      </p:sp>
    </p:spTree>
    <p:extLst>
      <p:ext uri="{BB962C8B-B14F-4D97-AF65-F5344CB8AC3E}">
        <p14:creationId xmlns:p14="http://schemas.microsoft.com/office/powerpoint/2010/main" val="126051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2438400" y="2800351"/>
            <a:ext cx="599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b="1">
                <a:solidFill>
                  <a:srgbClr val="FFFF00"/>
                </a:solidFill>
              </a:rPr>
              <a:t>A.6.  Officers, chiefs, and color</a:t>
            </a:r>
            <a:br>
              <a:rPr lang="en-US" sz="3600" b="1">
                <a:solidFill>
                  <a:srgbClr val="FFFF00"/>
                </a:solidFill>
              </a:rPr>
            </a:br>
            <a:r>
              <a:rPr lang="en-US" sz="3600" b="1">
                <a:solidFill>
                  <a:srgbClr val="FFFF00"/>
                </a:solidFill>
              </a:rPr>
              <a:t>	  guard</a:t>
            </a: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2362200" y="304800"/>
            <a:ext cx="75275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Q.6.  What personnel wear the </a:t>
            </a:r>
          </a:p>
          <a:p>
            <a:r>
              <a:rPr lang="en-US" sz="3600" b="1">
                <a:solidFill>
                  <a:schemeClr val="bg1"/>
                </a:solidFill>
              </a:rPr>
              <a:t>	  white combination cap with the </a:t>
            </a:r>
          </a:p>
          <a:p>
            <a:r>
              <a:rPr lang="en-US" sz="3600" b="1">
                <a:solidFill>
                  <a:schemeClr val="bg1"/>
                </a:solidFill>
              </a:rPr>
              <a:t>	  Service Dress Blue uniform?</a:t>
            </a:r>
          </a:p>
        </p:txBody>
      </p:sp>
    </p:spTree>
    <p:extLst>
      <p:ext uri="{BB962C8B-B14F-4D97-AF65-F5344CB8AC3E}">
        <p14:creationId xmlns:p14="http://schemas.microsoft.com/office/powerpoint/2010/main" val="85027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2362201" y="304800"/>
            <a:ext cx="735419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Q.7.  What optional item is </a:t>
            </a:r>
          </a:p>
          <a:p>
            <a:r>
              <a:rPr lang="en-US" sz="3600" b="1">
                <a:solidFill>
                  <a:schemeClr val="bg1"/>
                </a:solidFill>
              </a:rPr>
              <a:t>	 authorized for wear by female </a:t>
            </a:r>
          </a:p>
          <a:p>
            <a:r>
              <a:rPr lang="en-US" sz="3600" b="1">
                <a:solidFill>
                  <a:schemeClr val="bg1"/>
                </a:solidFill>
              </a:rPr>
              <a:t>	 cadets enrolled in naval science </a:t>
            </a:r>
          </a:p>
          <a:p>
            <a:r>
              <a:rPr lang="en-US" sz="3600" b="1">
                <a:solidFill>
                  <a:schemeClr val="bg1"/>
                </a:solidFill>
              </a:rPr>
              <a:t>	 two and above?</a:t>
            </a:r>
          </a:p>
        </p:txBody>
      </p:sp>
    </p:spTree>
    <p:extLst>
      <p:ext uri="{BB962C8B-B14F-4D97-AF65-F5344CB8AC3E}">
        <p14:creationId xmlns:p14="http://schemas.microsoft.com/office/powerpoint/2010/main" val="91905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38111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716163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Master Chief Petty Officer E-9</a:t>
            </a:r>
          </a:p>
        </p:txBody>
      </p:sp>
    </p:spTree>
    <p:extLst>
      <p:ext uri="{BB962C8B-B14F-4D97-AF65-F5344CB8AC3E}">
        <p14:creationId xmlns:p14="http://schemas.microsoft.com/office/powerpoint/2010/main" val="390231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2409825" y="3365501"/>
            <a:ext cx="5735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A.7.  Plain black dress pumps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2362201" y="304800"/>
            <a:ext cx="735419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Q.7.  What optional item is </a:t>
            </a:r>
          </a:p>
          <a:p>
            <a:r>
              <a:rPr lang="en-US" sz="3600" b="1">
                <a:solidFill>
                  <a:schemeClr val="bg1"/>
                </a:solidFill>
              </a:rPr>
              <a:t>	 authorized for wear by female </a:t>
            </a:r>
          </a:p>
          <a:p>
            <a:r>
              <a:rPr lang="en-US" sz="3600" b="1">
                <a:solidFill>
                  <a:schemeClr val="bg1"/>
                </a:solidFill>
              </a:rPr>
              <a:t>	 cadets enrolled in naval science </a:t>
            </a:r>
          </a:p>
          <a:p>
            <a:r>
              <a:rPr lang="en-US" sz="3600" b="1">
                <a:solidFill>
                  <a:schemeClr val="bg1"/>
                </a:solidFill>
              </a:rPr>
              <a:t>	 two and above?</a:t>
            </a:r>
          </a:p>
        </p:txBody>
      </p:sp>
    </p:spTree>
    <p:extLst>
      <p:ext uri="{BB962C8B-B14F-4D97-AF65-F5344CB8AC3E}">
        <p14:creationId xmlns:p14="http://schemas.microsoft.com/office/powerpoint/2010/main" val="383628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2362201" y="304800"/>
            <a:ext cx="60665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Q.10.  What does the service</a:t>
            </a:r>
          </a:p>
          <a:p>
            <a:r>
              <a:rPr lang="en-US" sz="3600" b="1">
                <a:solidFill>
                  <a:schemeClr val="bg1"/>
                </a:solidFill>
              </a:rPr>
              <a:t>	   designation star insignia</a:t>
            </a:r>
          </a:p>
          <a:p>
            <a:r>
              <a:rPr lang="en-US" sz="3600" b="1">
                <a:solidFill>
                  <a:schemeClr val="bg1"/>
                </a:solidFill>
              </a:rPr>
              <a:t>	   represent?</a:t>
            </a:r>
          </a:p>
        </p:txBody>
      </p:sp>
    </p:spTree>
    <p:extLst>
      <p:ext uri="{BB962C8B-B14F-4D97-AF65-F5344CB8AC3E}">
        <p14:creationId xmlns:p14="http://schemas.microsoft.com/office/powerpoint/2010/main" val="388587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68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2438401" y="2800350"/>
            <a:ext cx="714791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A.10.  The insignia is used to</a:t>
            </a:r>
          </a:p>
          <a:p>
            <a:r>
              <a:rPr lang="en-US" sz="3600" b="1">
                <a:solidFill>
                  <a:srgbClr val="FFFF00"/>
                </a:solidFill>
              </a:rPr>
              <a:t>	   designate number of courses/</a:t>
            </a:r>
          </a:p>
          <a:p>
            <a:r>
              <a:rPr lang="en-US" sz="3600" b="1">
                <a:solidFill>
                  <a:srgbClr val="FFFF00"/>
                </a:solidFill>
              </a:rPr>
              <a:t>	   years satisfactorily completed</a:t>
            </a:r>
          </a:p>
          <a:p>
            <a:r>
              <a:rPr lang="en-US" sz="3600" b="1">
                <a:solidFill>
                  <a:srgbClr val="FFFF00"/>
                </a:solidFill>
              </a:rPr>
              <a:t>	   in the NJROTC program.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2362201" y="304800"/>
            <a:ext cx="60665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Q.10.  What does the service</a:t>
            </a:r>
          </a:p>
          <a:p>
            <a:r>
              <a:rPr lang="en-US" sz="3600" b="1">
                <a:solidFill>
                  <a:schemeClr val="bg1"/>
                </a:solidFill>
              </a:rPr>
              <a:t>	   designation star insignia</a:t>
            </a:r>
          </a:p>
          <a:p>
            <a:r>
              <a:rPr lang="en-US" sz="3600" b="1">
                <a:solidFill>
                  <a:schemeClr val="bg1"/>
                </a:solidFill>
              </a:rPr>
              <a:t>	   represent?</a:t>
            </a:r>
          </a:p>
        </p:txBody>
      </p:sp>
    </p:spTree>
    <p:extLst>
      <p:ext uri="{BB962C8B-B14F-4D97-AF65-F5344CB8AC3E}">
        <p14:creationId xmlns:p14="http://schemas.microsoft.com/office/powerpoint/2010/main" val="178784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2362201" y="304800"/>
            <a:ext cx="734380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Q.12.  What award is awarded by the</a:t>
            </a:r>
          </a:p>
          <a:p>
            <a:r>
              <a:rPr lang="en-US" sz="3600" b="1">
                <a:solidFill>
                  <a:schemeClr val="bg1"/>
                </a:solidFill>
              </a:rPr>
              <a:t>	   naval science instructor for</a:t>
            </a:r>
          </a:p>
          <a:p>
            <a:r>
              <a:rPr lang="en-US" sz="3600" b="1">
                <a:solidFill>
                  <a:schemeClr val="bg1"/>
                </a:solidFill>
              </a:rPr>
              <a:t>	   such things as color guard, drill</a:t>
            </a:r>
          </a:p>
          <a:p>
            <a:r>
              <a:rPr lang="en-US" sz="3600" b="1">
                <a:solidFill>
                  <a:schemeClr val="bg1"/>
                </a:solidFill>
              </a:rPr>
              <a:t>	   team, and academic team?</a:t>
            </a:r>
          </a:p>
        </p:txBody>
      </p:sp>
    </p:spTree>
    <p:extLst>
      <p:ext uri="{BB962C8B-B14F-4D97-AF65-F5344CB8AC3E}">
        <p14:creationId xmlns:p14="http://schemas.microsoft.com/office/powerpoint/2010/main" val="298306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2409825" y="3365501"/>
            <a:ext cx="3655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b="1">
                <a:solidFill>
                  <a:srgbClr val="FFFF00"/>
                </a:solidFill>
              </a:rPr>
              <a:t>A.12.  Aiguillettes </a:t>
            </a: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2362201" y="304800"/>
            <a:ext cx="734380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Q.12.  What award is awarded by the</a:t>
            </a:r>
          </a:p>
          <a:p>
            <a:r>
              <a:rPr lang="en-US" sz="3600" b="1">
                <a:solidFill>
                  <a:schemeClr val="bg1"/>
                </a:solidFill>
              </a:rPr>
              <a:t>	   naval science instructor for</a:t>
            </a:r>
          </a:p>
          <a:p>
            <a:r>
              <a:rPr lang="en-US" sz="3600" b="1">
                <a:solidFill>
                  <a:schemeClr val="bg1"/>
                </a:solidFill>
              </a:rPr>
              <a:t>	   such things as color guard, drill</a:t>
            </a:r>
          </a:p>
          <a:p>
            <a:r>
              <a:rPr lang="en-US" sz="3600" b="1">
                <a:solidFill>
                  <a:schemeClr val="bg1"/>
                </a:solidFill>
              </a:rPr>
              <a:t>	   team, and academic team?</a:t>
            </a:r>
          </a:p>
        </p:txBody>
      </p:sp>
    </p:spTree>
    <p:extLst>
      <p:ext uri="{BB962C8B-B14F-4D97-AF65-F5344CB8AC3E}">
        <p14:creationId xmlns:p14="http://schemas.microsoft.com/office/powerpoint/2010/main" val="312185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2362201" y="304800"/>
            <a:ext cx="68392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Q.13.  On what uniforms do cadets</a:t>
            </a:r>
          </a:p>
          <a:p>
            <a:r>
              <a:rPr lang="en-US" sz="3600" b="1">
                <a:solidFill>
                  <a:schemeClr val="bg1"/>
                </a:solidFill>
              </a:rPr>
              <a:t>	    wear the NJROTC ribbon</a:t>
            </a:r>
          </a:p>
          <a:p>
            <a:r>
              <a:rPr lang="en-US" sz="3600" b="1">
                <a:solidFill>
                  <a:schemeClr val="bg1"/>
                </a:solidFill>
              </a:rPr>
              <a:t>	    awards?</a:t>
            </a:r>
          </a:p>
        </p:txBody>
      </p:sp>
    </p:spTree>
    <p:extLst>
      <p:ext uri="{BB962C8B-B14F-4D97-AF65-F5344CB8AC3E}">
        <p14:creationId xmlns:p14="http://schemas.microsoft.com/office/powerpoint/2010/main" val="69071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2438400" y="2800351"/>
            <a:ext cx="64302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A.13.  Service Dress Blue, Winter</a:t>
            </a:r>
          </a:p>
          <a:p>
            <a:r>
              <a:rPr lang="en-US" sz="3600" b="1">
                <a:solidFill>
                  <a:srgbClr val="FFFF00"/>
                </a:solidFill>
              </a:rPr>
              <a:t>	   Blue, and Summer Blue</a:t>
            </a: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2362201" y="304800"/>
            <a:ext cx="68392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Q.13.  On what uniforms do cadets</a:t>
            </a:r>
          </a:p>
          <a:p>
            <a:r>
              <a:rPr lang="en-US" sz="3600" b="1">
                <a:solidFill>
                  <a:schemeClr val="bg1"/>
                </a:solidFill>
              </a:rPr>
              <a:t>	    wear the NJROTC ribbon</a:t>
            </a:r>
          </a:p>
          <a:p>
            <a:r>
              <a:rPr lang="en-US" sz="3600" b="1">
                <a:solidFill>
                  <a:schemeClr val="bg1"/>
                </a:solidFill>
              </a:rPr>
              <a:t>	    awards?</a:t>
            </a:r>
          </a:p>
        </p:txBody>
      </p:sp>
    </p:spTree>
    <p:extLst>
      <p:ext uri="{BB962C8B-B14F-4D97-AF65-F5344CB8AC3E}">
        <p14:creationId xmlns:p14="http://schemas.microsoft.com/office/powerpoint/2010/main" val="388993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2362201" y="304800"/>
            <a:ext cx="716632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Q.14.  What award is given to cadets</a:t>
            </a:r>
          </a:p>
          <a:p>
            <a:r>
              <a:rPr lang="en-US" sz="3600" b="1">
                <a:solidFill>
                  <a:schemeClr val="bg1"/>
                </a:solidFill>
              </a:rPr>
              <a:t>	    whose schools demonstrated</a:t>
            </a:r>
          </a:p>
          <a:p>
            <a:r>
              <a:rPr lang="en-US" sz="3600" b="1">
                <a:solidFill>
                  <a:schemeClr val="bg1"/>
                </a:solidFill>
              </a:rPr>
              <a:t>	    the very highest levels of</a:t>
            </a:r>
          </a:p>
          <a:p>
            <a:r>
              <a:rPr lang="en-US" sz="3600" b="1">
                <a:solidFill>
                  <a:schemeClr val="bg1"/>
                </a:solidFill>
              </a:rPr>
              <a:t>	    performance? </a:t>
            </a:r>
          </a:p>
        </p:txBody>
      </p:sp>
    </p:spTree>
    <p:extLst>
      <p:ext uri="{BB962C8B-B14F-4D97-AF65-F5344CB8AC3E}">
        <p14:creationId xmlns:p14="http://schemas.microsoft.com/office/powerpoint/2010/main" val="387431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2409825" y="3365501"/>
            <a:ext cx="62248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b="1">
                <a:solidFill>
                  <a:srgbClr val="FFFF00"/>
                </a:solidFill>
              </a:rPr>
              <a:t>A.14.  Distinguished Unit award</a:t>
            </a:r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2362201" y="304800"/>
            <a:ext cx="716632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Q.14.  What award is given to cadets</a:t>
            </a:r>
          </a:p>
          <a:p>
            <a:r>
              <a:rPr lang="en-US" sz="3600" b="1">
                <a:solidFill>
                  <a:schemeClr val="bg1"/>
                </a:solidFill>
              </a:rPr>
              <a:t>	    whose schools demonstrated</a:t>
            </a:r>
          </a:p>
          <a:p>
            <a:r>
              <a:rPr lang="en-US" sz="3600" b="1">
                <a:solidFill>
                  <a:schemeClr val="bg1"/>
                </a:solidFill>
              </a:rPr>
              <a:t>	    the very highest levels of</a:t>
            </a:r>
          </a:p>
          <a:p>
            <a:r>
              <a:rPr lang="en-US" sz="3600" b="1">
                <a:solidFill>
                  <a:schemeClr val="bg1"/>
                </a:solidFill>
              </a:rPr>
              <a:t>	    performance? </a:t>
            </a:r>
          </a:p>
        </p:txBody>
      </p:sp>
    </p:spTree>
    <p:extLst>
      <p:ext uri="{BB962C8B-B14F-4D97-AF65-F5344CB8AC3E}">
        <p14:creationId xmlns:p14="http://schemas.microsoft.com/office/powerpoint/2010/main" val="151942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6749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steps are in “</a:t>
            </a:r>
            <a:r>
              <a:rPr lang="en-US" dirty="0" err="1"/>
              <a:t>Quicktime</a:t>
            </a:r>
            <a:r>
              <a:rPr lang="en-US" dirty="0"/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87286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2362200" y="304801"/>
            <a:ext cx="64319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Q.15.  What is the highest award</a:t>
            </a:r>
          </a:p>
          <a:p>
            <a:r>
              <a:rPr lang="en-US" sz="3600" b="1">
                <a:solidFill>
                  <a:schemeClr val="bg1"/>
                </a:solidFill>
              </a:rPr>
              <a:t>	    given to a NJROTC cadet?</a:t>
            </a:r>
          </a:p>
        </p:txBody>
      </p:sp>
    </p:spTree>
    <p:extLst>
      <p:ext uri="{BB962C8B-B14F-4D97-AF65-F5344CB8AC3E}">
        <p14:creationId xmlns:p14="http://schemas.microsoft.com/office/powerpoint/2010/main" val="330753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S41-1370-Background cop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2409825" y="2238376"/>
            <a:ext cx="62978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b="1">
                <a:solidFill>
                  <a:srgbClr val="FFFF00"/>
                </a:solidFill>
              </a:rPr>
              <a:t>A.15.  Meritorious Achievement</a:t>
            </a:r>
          </a:p>
          <a:p>
            <a:pPr eaLnBrk="0" hangingPunct="0"/>
            <a:r>
              <a:rPr lang="en-US" sz="3600" b="1">
                <a:solidFill>
                  <a:srgbClr val="FFFF00"/>
                </a:solidFill>
              </a:rPr>
              <a:t>	   award</a:t>
            </a: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2362200" y="304801"/>
            <a:ext cx="64319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Q.15.  What is the highest award</a:t>
            </a:r>
          </a:p>
          <a:p>
            <a:r>
              <a:rPr lang="en-US" sz="3600" b="1">
                <a:solidFill>
                  <a:schemeClr val="bg1"/>
                </a:solidFill>
              </a:rPr>
              <a:t>	    given to a NJROTC cadet?</a:t>
            </a:r>
          </a:p>
        </p:txBody>
      </p:sp>
    </p:spTree>
    <p:extLst>
      <p:ext uri="{BB962C8B-B14F-4D97-AF65-F5344CB8AC3E}">
        <p14:creationId xmlns:p14="http://schemas.microsoft.com/office/powerpoint/2010/main" val="288219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38111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284561" y="956235"/>
            <a:ext cx="5186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It is a 30 inch step, 120 steps per minute.</a:t>
            </a:r>
          </a:p>
        </p:txBody>
      </p:sp>
    </p:spTree>
    <p:extLst>
      <p:ext uri="{BB962C8B-B14F-4D97-AF65-F5344CB8AC3E}">
        <p14:creationId xmlns:p14="http://schemas.microsoft.com/office/powerpoint/2010/main" val="158542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531" y="202"/>
            <a:ext cx="4945528" cy="68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0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38111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732044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Gunnery Sergeant</a:t>
            </a:r>
          </a:p>
          <a:p>
            <a:pPr algn="ctr"/>
            <a:r>
              <a:rPr lang="en-US" sz="3200" b="1" dirty="0"/>
              <a:t>USMC E-7</a:t>
            </a:r>
          </a:p>
        </p:txBody>
      </p:sp>
    </p:spTree>
    <p:extLst>
      <p:ext uri="{BB962C8B-B14F-4D97-AF65-F5344CB8AC3E}">
        <p14:creationId xmlns:p14="http://schemas.microsoft.com/office/powerpoint/2010/main" val="295990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058" y="-7770"/>
            <a:ext cx="5363883" cy="686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3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"/>
            <a:ext cx="4736354" cy="6864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74" y="-6475"/>
            <a:ext cx="4387626" cy="6864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99911" y="341944"/>
            <a:ext cx="268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Sleeve Insignia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99404" y="296334"/>
            <a:ext cx="283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Collar Device</a:t>
            </a:r>
          </a:p>
        </p:txBody>
      </p:sp>
    </p:spTree>
    <p:extLst>
      <p:ext uri="{BB962C8B-B14F-4D97-AF65-F5344CB8AC3E}">
        <p14:creationId xmlns:p14="http://schemas.microsoft.com/office/powerpoint/2010/main" val="332767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60942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Master Chief Petty Officer</a:t>
            </a:r>
          </a:p>
          <a:p>
            <a:pPr algn="ctr"/>
            <a:r>
              <a:rPr lang="en-US" sz="3200" b="1" dirty="0"/>
              <a:t>of The Navy</a:t>
            </a:r>
          </a:p>
        </p:txBody>
      </p:sp>
    </p:spTree>
    <p:extLst>
      <p:ext uri="{BB962C8B-B14F-4D97-AF65-F5344CB8AC3E}">
        <p14:creationId xmlns:p14="http://schemas.microsoft.com/office/powerpoint/2010/main" val="54624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634018"/>
            <a:ext cx="8229600" cy="1143000"/>
          </a:xfrm>
        </p:spPr>
        <p:txBody>
          <a:bodyPr/>
          <a:lstStyle/>
          <a:p>
            <a:r>
              <a:rPr lang="en-US" dirty="0"/>
              <a:t>What is reveille?</a:t>
            </a:r>
          </a:p>
        </p:txBody>
      </p:sp>
    </p:spTree>
    <p:extLst>
      <p:ext uri="{BB962C8B-B14F-4D97-AF65-F5344CB8AC3E}">
        <p14:creationId xmlns:p14="http://schemas.microsoft.com/office/powerpoint/2010/main" val="92853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055586" y="956236"/>
            <a:ext cx="803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official start of the day.</a:t>
            </a:r>
          </a:p>
        </p:txBody>
      </p:sp>
    </p:spTree>
    <p:extLst>
      <p:ext uri="{BB962C8B-B14F-4D97-AF65-F5344CB8AC3E}">
        <p14:creationId xmlns:p14="http://schemas.microsoft.com/office/powerpoint/2010/main" val="352472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094" y="-1993"/>
            <a:ext cx="6769730" cy="68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3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46831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Corporal</a:t>
            </a:r>
          </a:p>
          <a:p>
            <a:pPr algn="ctr"/>
            <a:r>
              <a:rPr lang="en-US" sz="3200" b="1" dirty="0"/>
              <a:t>USMC E-4</a:t>
            </a:r>
          </a:p>
        </p:txBody>
      </p:sp>
    </p:spTree>
    <p:extLst>
      <p:ext uri="{BB962C8B-B14F-4D97-AF65-F5344CB8AC3E}">
        <p14:creationId xmlns:p14="http://schemas.microsoft.com/office/powerpoint/2010/main" val="363074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538484"/>
            <a:ext cx="8229600" cy="1143000"/>
          </a:xfrm>
        </p:spPr>
        <p:txBody>
          <a:bodyPr/>
          <a:lstStyle/>
          <a:p>
            <a:r>
              <a:rPr lang="en-US" dirty="0"/>
              <a:t>Name the 4 types of Jungles.</a:t>
            </a:r>
          </a:p>
        </p:txBody>
      </p:sp>
    </p:spTree>
    <p:extLst>
      <p:ext uri="{BB962C8B-B14F-4D97-AF65-F5344CB8AC3E}">
        <p14:creationId xmlns:p14="http://schemas.microsoft.com/office/powerpoint/2010/main" val="35452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380443" y="956235"/>
            <a:ext cx="7530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Mangrove, Primary, Secondary and High Mountain.</a:t>
            </a:r>
          </a:p>
        </p:txBody>
      </p:sp>
    </p:spTree>
    <p:extLst>
      <p:ext uri="{BB962C8B-B14F-4D97-AF65-F5344CB8AC3E}">
        <p14:creationId xmlns:p14="http://schemas.microsoft.com/office/powerpoint/2010/main" val="52371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236" y="9338"/>
            <a:ext cx="4527176" cy="6866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5668" y="6035041"/>
            <a:ext cx="2582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Sleeve Insignia</a:t>
            </a:r>
          </a:p>
        </p:txBody>
      </p:sp>
    </p:spTree>
    <p:extLst>
      <p:ext uri="{BB962C8B-B14F-4D97-AF65-F5344CB8AC3E}">
        <p14:creationId xmlns:p14="http://schemas.microsoft.com/office/powerpoint/2010/main" val="45675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20733" y="1156267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Petty Officer First Class E-6</a:t>
            </a:r>
          </a:p>
        </p:txBody>
      </p:sp>
    </p:spTree>
    <p:extLst>
      <p:ext uri="{BB962C8B-B14F-4D97-AF65-F5344CB8AC3E}">
        <p14:creationId xmlns:p14="http://schemas.microsoft.com/office/powerpoint/2010/main" val="342403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60942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Sergeant</a:t>
            </a:r>
          </a:p>
          <a:p>
            <a:pPr algn="ctr"/>
            <a:r>
              <a:rPr lang="en-US" sz="3200" b="1" dirty="0"/>
              <a:t>USMC E-5</a:t>
            </a:r>
          </a:p>
        </p:txBody>
      </p:sp>
    </p:spTree>
    <p:extLst>
      <p:ext uri="{BB962C8B-B14F-4D97-AF65-F5344CB8AC3E}">
        <p14:creationId xmlns:p14="http://schemas.microsoft.com/office/powerpoint/2010/main" val="186087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59" y="51796"/>
            <a:ext cx="5378824" cy="68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77370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Staff Sergeant</a:t>
            </a:r>
          </a:p>
          <a:p>
            <a:pPr algn="ctr"/>
            <a:r>
              <a:rPr lang="en-US" sz="3200" b="1" dirty="0"/>
              <a:t>USMC E-6</a:t>
            </a:r>
          </a:p>
        </p:txBody>
      </p:sp>
    </p:spTree>
    <p:extLst>
      <p:ext uri="{BB962C8B-B14F-4D97-AF65-F5344CB8AC3E}">
        <p14:creationId xmlns:p14="http://schemas.microsoft.com/office/powerpoint/2010/main" val="53146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85916" y="296156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    The Navy’s Birthday is?</a:t>
            </a:r>
          </a:p>
        </p:txBody>
      </p:sp>
      <p:pic>
        <p:nvPicPr>
          <p:cNvPr id="1026" name="Picture 2" descr="C:\Documents and Settings\robined\Local Settings\Temporary Internet Files\Content.IE5\983Q844G\MC90041358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5678" y="2961564"/>
            <a:ext cx="952148" cy="929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97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158950" y="956235"/>
            <a:ext cx="80033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13 October 1775</a:t>
            </a:r>
          </a:p>
        </p:txBody>
      </p:sp>
    </p:spTree>
    <p:extLst>
      <p:ext uri="{BB962C8B-B14F-4D97-AF65-F5344CB8AC3E}">
        <p14:creationId xmlns:p14="http://schemas.microsoft.com/office/powerpoint/2010/main" val="119801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14" y="0"/>
            <a:ext cx="528992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275" y="-1716"/>
            <a:ext cx="2379901" cy="6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5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956050" y="1199131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Chief Warrant Officer 4</a:t>
            </a:r>
          </a:p>
        </p:txBody>
      </p:sp>
    </p:spTree>
    <p:extLst>
      <p:ext uri="{BB962C8B-B14F-4D97-AF65-F5344CB8AC3E}">
        <p14:creationId xmlns:p14="http://schemas.microsoft.com/office/powerpoint/2010/main" val="411326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914650"/>
            <a:ext cx="8229600" cy="1143000"/>
          </a:xfrm>
        </p:spPr>
        <p:txBody>
          <a:bodyPr/>
          <a:lstStyle/>
          <a:p>
            <a:r>
              <a:rPr lang="en-US" dirty="0"/>
              <a:t>The Marine Corps’ Birthday is?</a:t>
            </a:r>
          </a:p>
        </p:txBody>
      </p:sp>
    </p:spTree>
    <p:extLst>
      <p:ext uri="{BB962C8B-B14F-4D97-AF65-F5344CB8AC3E}">
        <p14:creationId xmlns:p14="http://schemas.microsoft.com/office/powerpoint/2010/main" val="424265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956050" y="956235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 November 1775</a:t>
            </a:r>
          </a:p>
        </p:txBody>
      </p:sp>
    </p:spTree>
    <p:extLst>
      <p:ext uri="{BB962C8B-B14F-4D97-AF65-F5344CB8AC3E}">
        <p14:creationId xmlns:p14="http://schemas.microsoft.com/office/powerpoint/2010/main" val="163632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769" y="-18452"/>
            <a:ext cx="4392706" cy="68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9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884610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Master Gunnery Sergeant E-9</a:t>
            </a:r>
          </a:p>
        </p:txBody>
      </p:sp>
    </p:spTree>
    <p:extLst>
      <p:ext uri="{BB962C8B-B14F-4D97-AF65-F5344CB8AC3E}">
        <p14:creationId xmlns:p14="http://schemas.microsoft.com/office/powerpoint/2010/main" val="1886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306472"/>
            <a:ext cx="8229600" cy="1143000"/>
          </a:xfrm>
        </p:spPr>
        <p:txBody>
          <a:bodyPr/>
          <a:lstStyle/>
          <a:p>
            <a:r>
              <a:rPr lang="en-US" dirty="0"/>
              <a:t>What does </a:t>
            </a:r>
            <a:r>
              <a:rPr lang="en-US" b="1" dirty="0"/>
              <a:t>CPR</a:t>
            </a:r>
            <a:r>
              <a:rPr lang="en-US" dirty="0"/>
              <a:t> stand for?</a:t>
            </a:r>
          </a:p>
        </p:txBody>
      </p:sp>
    </p:spTree>
    <p:extLst>
      <p:ext uri="{BB962C8B-B14F-4D97-AF65-F5344CB8AC3E}">
        <p14:creationId xmlns:p14="http://schemas.microsoft.com/office/powerpoint/2010/main" val="234754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9003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steps are in </a:t>
            </a:r>
            <a:r>
              <a:rPr lang="en-US" dirty="0" err="1"/>
              <a:t>Doubletime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393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129416" y="956236"/>
            <a:ext cx="792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It is a 36 inch step 180 steps per minute.</a:t>
            </a:r>
          </a:p>
        </p:txBody>
      </p:sp>
    </p:spTree>
    <p:extLst>
      <p:ext uri="{BB962C8B-B14F-4D97-AF65-F5344CB8AC3E}">
        <p14:creationId xmlns:p14="http://schemas.microsoft.com/office/powerpoint/2010/main" val="92717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27" t="29128" r="-3827"/>
          <a:stretch/>
        </p:blipFill>
        <p:spPr>
          <a:xfrm>
            <a:off x="4168590" y="1477107"/>
            <a:ext cx="3675528" cy="48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13138" y="1299147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O-5 Commander OR</a:t>
            </a:r>
          </a:p>
          <a:p>
            <a:pPr algn="ctr"/>
            <a:r>
              <a:rPr lang="en-US" sz="3200" b="1" dirty="0"/>
              <a:t>Lieutenant Colonel</a:t>
            </a:r>
          </a:p>
        </p:txBody>
      </p:sp>
    </p:spTree>
    <p:extLst>
      <p:ext uri="{BB962C8B-B14F-4D97-AF65-F5344CB8AC3E}">
        <p14:creationId xmlns:p14="http://schemas.microsoft.com/office/powerpoint/2010/main" val="194626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1" y="300038"/>
            <a:ext cx="3286125" cy="6078665"/>
          </a:xfrm>
        </p:spPr>
        <p:txBody>
          <a:bodyPr>
            <a:normAutofit/>
          </a:bodyPr>
          <a:lstStyle/>
          <a:p>
            <a:r>
              <a:rPr lang="en-US" sz="5400" dirty="0"/>
              <a:t>How many calories does a baked Possum have?</a:t>
            </a:r>
          </a:p>
        </p:txBody>
      </p:sp>
      <p:pic>
        <p:nvPicPr>
          <p:cNvPr id="2050" name="Picture 2" descr="C:\Documents and Settings\robined\Local Settings\Temporary Internet Files\Content.IE5\DTX5H21Y\MP900401543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0339" y="500063"/>
            <a:ext cx="3600448" cy="5607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67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129417" y="956235"/>
            <a:ext cx="8047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Baked Possum has 235 calories.</a:t>
            </a:r>
          </a:p>
        </p:txBody>
      </p:sp>
    </p:spTree>
    <p:extLst>
      <p:ext uri="{BB962C8B-B14F-4D97-AF65-F5344CB8AC3E}">
        <p14:creationId xmlns:p14="http://schemas.microsoft.com/office/powerpoint/2010/main" val="15127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59" y="12454"/>
            <a:ext cx="5134160" cy="68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84562" y="956235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Sergeant Major E-9</a:t>
            </a:r>
          </a:p>
        </p:txBody>
      </p:sp>
    </p:spTree>
    <p:extLst>
      <p:ext uri="{BB962C8B-B14F-4D97-AF65-F5344CB8AC3E}">
        <p14:creationId xmlns:p14="http://schemas.microsoft.com/office/powerpoint/2010/main" val="361145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7513" y="274638"/>
            <a:ext cx="3443287" cy="5926137"/>
          </a:xfrm>
        </p:spPr>
        <p:txBody>
          <a:bodyPr>
            <a:normAutofit/>
          </a:bodyPr>
          <a:lstStyle/>
          <a:p>
            <a:r>
              <a:rPr lang="en-US" sz="6000" dirty="0"/>
              <a:t>How many calories do 4-5 clams have?</a:t>
            </a:r>
          </a:p>
        </p:txBody>
      </p:sp>
      <p:pic>
        <p:nvPicPr>
          <p:cNvPr id="3074" name="Picture 2" descr="C:\Documents and Settings\robined\Local Settings\Temporary Internet Files\Content.IE5\983Q844G\MC90035560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075383" y="1862519"/>
            <a:ext cx="934517" cy="896112"/>
          </a:xfrm>
          <a:prstGeom prst="rect">
            <a:avLst/>
          </a:prstGeom>
          <a:noFill/>
        </p:spPr>
      </p:pic>
      <p:pic>
        <p:nvPicPr>
          <p:cNvPr id="3075" name="Picture 3" descr="C:\Documents and Settings\robined\Local Settings\Temporary Internet Files\Content.IE5\983Q844G\MC90035560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281363" y="3877056"/>
            <a:ext cx="934516" cy="896112"/>
          </a:xfrm>
          <a:prstGeom prst="rect">
            <a:avLst/>
          </a:prstGeom>
          <a:noFill/>
        </p:spPr>
      </p:pic>
      <p:pic>
        <p:nvPicPr>
          <p:cNvPr id="3076" name="Picture 4" descr="C:\Documents and Settings\robined\Local Settings\Temporary Internet Files\Content.IE5\983Q844G\MC90035560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5383" y="5752718"/>
            <a:ext cx="934517" cy="896112"/>
          </a:xfrm>
          <a:prstGeom prst="rect">
            <a:avLst/>
          </a:prstGeom>
          <a:noFill/>
        </p:spPr>
      </p:pic>
      <p:pic>
        <p:nvPicPr>
          <p:cNvPr id="3077" name="Picture 5" descr="C:\Documents and Settings\robined\Local Settings\Temporary Internet Files\Content.IE5\983Q844G\MC90035560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930255" y="5304662"/>
            <a:ext cx="918629" cy="896112"/>
          </a:xfrm>
          <a:prstGeom prst="rect">
            <a:avLst/>
          </a:prstGeom>
          <a:noFill/>
        </p:spPr>
      </p:pic>
      <p:pic>
        <p:nvPicPr>
          <p:cNvPr id="3078" name="Picture 6" descr="C:\Documents and Settings\robined\Local Settings\Temporary Internet Files\Content.IE5\983Q844G\MC90035560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4225" y="770382"/>
            <a:ext cx="934517" cy="89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923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380442" y="956236"/>
            <a:ext cx="779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4-5 Clams have 88 calories.</a:t>
            </a:r>
          </a:p>
        </p:txBody>
      </p:sp>
    </p:spTree>
    <p:extLst>
      <p:ext uri="{BB962C8B-B14F-4D97-AF65-F5344CB8AC3E}">
        <p14:creationId xmlns:p14="http://schemas.microsoft.com/office/powerpoint/2010/main" val="100257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60942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Cardio Pulmonary Resuscitation  </a:t>
            </a:r>
          </a:p>
        </p:txBody>
      </p:sp>
    </p:spTree>
    <p:extLst>
      <p:ext uri="{BB962C8B-B14F-4D97-AF65-F5344CB8AC3E}">
        <p14:creationId xmlns:p14="http://schemas.microsoft.com/office/powerpoint/2010/main" val="284331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18458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189" y="3028"/>
            <a:ext cx="2536340" cy="685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956050" y="1270571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Chief Warrant Officer 3</a:t>
            </a:r>
          </a:p>
        </p:txBody>
      </p:sp>
    </p:spTree>
    <p:extLst>
      <p:ext uri="{BB962C8B-B14F-4D97-AF65-F5344CB8AC3E}">
        <p14:creationId xmlns:p14="http://schemas.microsoft.com/office/powerpoint/2010/main" val="427967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514600"/>
            <a:ext cx="8229600" cy="1143000"/>
          </a:xfrm>
        </p:spPr>
        <p:txBody>
          <a:bodyPr/>
          <a:lstStyle/>
          <a:p>
            <a:r>
              <a:rPr lang="en-US" dirty="0"/>
              <a:t>How many inches are in a ½ step?</a:t>
            </a:r>
          </a:p>
        </p:txBody>
      </p:sp>
    </p:spTree>
    <p:extLst>
      <p:ext uri="{BB962C8B-B14F-4D97-AF65-F5344CB8AC3E}">
        <p14:creationId xmlns:p14="http://schemas.microsoft.com/office/powerpoint/2010/main" val="46420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052550" y="1313436"/>
            <a:ext cx="6605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There are 15 inches in a half step.</a:t>
            </a:r>
          </a:p>
        </p:txBody>
      </p:sp>
    </p:spTree>
    <p:extLst>
      <p:ext uri="{BB962C8B-B14F-4D97-AF65-F5344CB8AC3E}">
        <p14:creationId xmlns:p14="http://schemas.microsoft.com/office/powerpoint/2010/main" val="334786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334"/>
            <a:ext cx="5378824" cy="6815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19" y="-2413"/>
            <a:ext cx="2563993" cy="68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1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55986" y="1256283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Chief Warrant Officer 5</a:t>
            </a:r>
          </a:p>
        </p:txBody>
      </p:sp>
    </p:spTree>
    <p:extLst>
      <p:ext uri="{BB962C8B-B14F-4D97-AF65-F5344CB8AC3E}">
        <p14:creationId xmlns:p14="http://schemas.microsoft.com/office/powerpoint/2010/main" val="193071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57488"/>
            <a:ext cx="8229600" cy="1143000"/>
          </a:xfrm>
        </p:spPr>
        <p:txBody>
          <a:bodyPr/>
          <a:lstStyle/>
          <a:p>
            <a:r>
              <a:rPr lang="en-US" dirty="0"/>
              <a:t>How many inches in full step/pace?</a:t>
            </a:r>
          </a:p>
        </p:txBody>
      </p:sp>
    </p:spTree>
    <p:extLst>
      <p:ext uri="{BB962C8B-B14F-4D97-AF65-F5344CB8AC3E}">
        <p14:creationId xmlns:p14="http://schemas.microsoft.com/office/powerpoint/2010/main" val="1945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144182" y="956236"/>
            <a:ext cx="7944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There are 30 inches in a full step/pace.</a:t>
            </a:r>
          </a:p>
        </p:txBody>
      </p:sp>
    </p:spTree>
    <p:extLst>
      <p:ext uri="{BB962C8B-B14F-4D97-AF65-F5344CB8AC3E}">
        <p14:creationId xmlns:p14="http://schemas.microsoft.com/office/powerpoint/2010/main" val="183423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714" y="32074"/>
            <a:ext cx="6736111" cy="68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1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484546" y="1270571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Lance Corporal E-3</a:t>
            </a:r>
          </a:p>
        </p:txBody>
      </p:sp>
    </p:spTree>
    <p:extLst>
      <p:ext uri="{BB962C8B-B14F-4D97-AF65-F5344CB8AC3E}">
        <p14:creationId xmlns:p14="http://schemas.microsoft.com/office/powerpoint/2010/main" val="166289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2452"/>
            <a:ext cx="5080000" cy="6870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426" y="1"/>
            <a:ext cx="4013574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1" y="-12452"/>
            <a:ext cx="318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Sleeve Insignia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4000" y="218381"/>
            <a:ext cx="278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Collar Device</a:t>
            </a:r>
          </a:p>
        </p:txBody>
      </p:sp>
    </p:spTree>
    <p:extLst>
      <p:ext uri="{BB962C8B-B14F-4D97-AF65-F5344CB8AC3E}">
        <p14:creationId xmlns:p14="http://schemas.microsoft.com/office/powerpoint/2010/main" val="392893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967"/>
          <a:stretch/>
        </p:blipFill>
        <p:spPr>
          <a:xfrm>
            <a:off x="3738564" y="1969478"/>
            <a:ext cx="4371975" cy="455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7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448802" y="720829"/>
            <a:ext cx="475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O-8</a:t>
            </a:r>
          </a:p>
          <a:p>
            <a:pPr algn="ctr"/>
            <a:r>
              <a:rPr lang="en-US" sz="3200" b="1" dirty="0"/>
              <a:t>Rear Admiral Upper Half OR Major General</a:t>
            </a:r>
          </a:p>
        </p:txBody>
      </p:sp>
    </p:spTree>
    <p:extLst>
      <p:ext uri="{BB962C8B-B14F-4D97-AF65-F5344CB8AC3E}">
        <p14:creationId xmlns:p14="http://schemas.microsoft.com/office/powerpoint/2010/main" val="121776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960"/>
          <a:stretch/>
        </p:blipFill>
        <p:spPr>
          <a:xfrm>
            <a:off x="4210882" y="1308296"/>
            <a:ext cx="3974352" cy="50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8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63891" y="734456"/>
            <a:ext cx="475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O-1</a:t>
            </a:r>
          </a:p>
          <a:p>
            <a:pPr algn="ctr"/>
            <a:r>
              <a:rPr lang="en-US" sz="3200" b="1" dirty="0"/>
              <a:t>Ensign OR Second Lieutenant </a:t>
            </a:r>
          </a:p>
        </p:txBody>
      </p:sp>
    </p:spTree>
    <p:extLst>
      <p:ext uri="{BB962C8B-B14F-4D97-AF65-F5344CB8AC3E}">
        <p14:creationId xmlns:p14="http://schemas.microsoft.com/office/powerpoint/2010/main" val="425731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6431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measurement for the J-bar on the male/female NSU uniform? </a:t>
            </a:r>
          </a:p>
        </p:txBody>
      </p:sp>
    </p:spTree>
    <p:extLst>
      <p:ext uri="{BB962C8B-B14F-4D97-AF65-F5344CB8AC3E}">
        <p14:creationId xmlns:p14="http://schemas.microsoft.com/office/powerpoint/2010/main" val="91934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1201003"/>
            <a:ext cx="8229600" cy="254533"/>
          </a:xfrm>
        </p:spPr>
        <p:txBody>
          <a:bodyPr>
            <a:noAutofit/>
          </a:bodyPr>
          <a:lstStyle/>
          <a:p>
            <a:r>
              <a:rPr lang="en-US" sz="3200" dirty="0"/>
              <a:t>1 7/8 inches centered on the left side of the collar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946469"/>
            <a:ext cx="8229600" cy="5179694"/>
          </a:xfrm>
        </p:spPr>
        <p:txBody>
          <a:bodyPr/>
          <a:lstStyle/>
          <a:p>
            <a:r>
              <a:rPr lang="en-US" dirty="0"/>
              <a:t>                                                    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2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485" y="12451"/>
            <a:ext cx="5134162" cy="68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41698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Sergeant Major</a:t>
            </a:r>
          </a:p>
          <a:p>
            <a:pPr algn="ctr"/>
            <a:r>
              <a:rPr lang="en-US" sz="3200" b="1" dirty="0"/>
              <a:t>Of The Marine Corps</a:t>
            </a:r>
          </a:p>
        </p:txBody>
      </p:sp>
    </p:spTree>
    <p:extLst>
      <p:ext uri="{BB962C8B-B14F-4D97-AF65-F5344CB8AC3E}">
        <p14:creationId xmlns:p14="http://schemas.microsoft.com/office/powerpoint/2010/main" val="278492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8190" b="-1"/>
          <a:stretch/>
        </p:blipFill>
        <p:spPr>
          <a:xfrm>
            <a:off x="4382420" y="1491176"/>
            <a:ext cx="3541058" cy="536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5602" y="-73467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491445" y="1016692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O-3</a:t>
            </a:r>
          </a:p>
          <a:p>
            <a:pPr algn="ctr"/>
            <a:r>
              <a:rPr lang="en-US" sz="3200" b="1" dirty="0"/>
              <a:t>Lieutenant OR </a:t>
            </a:r>
            <a:r>
              <a:rPr lang="en-US" sz="3200" b="1"/>
              <a:t>Captain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1006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38111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17386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Senior Chief Petty Officer E-8</a:t>
            </a:r>
          </a:p>
        </p:txBody>
      </p:sp>
    </p:spTree>
    <p:extLst>
      <p:ext uri="{BB962C8B-B14F-4D97-AF65-F5344CB8AC3E}">
        <p14:creationId xmlns:p14="http://schemas.microsoft.com/office/powerpoint/2010/main" val="148465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22" y="2002119"/>
            <a:ext cx="9203763" cy="251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6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13122" y="956235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Admiral or General O-10</a:t>
            </a:r>
          </a:p>
        </p:txBody>
      </p:sp>
    </p:spTree>
    <p:extLst>
      <p:ext uri="{BB962C8B-B14F-4D97-AF65-F5344CB8AC3E}">
        <p14:creationId xmlns:p14="http://schemas.microsoft.com/office/powerpoint/2010/main" val="13353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8014"/>
          <a:stretch/>
        </p:blipFill>
        <p:spPr>
          <a:xfrm>
            <a:off x="4029628" y="914401"/>
            <a:ext cx="4273177" cy="59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9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27410" y="1184843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Lieutenant Junior Grade </a:t>
            </a:r>
          </a:p>
          <a:p>
            <a:pPr algn="ctr"/>
            <a:r>
              <a:rPr lang="en-US" sz="3200" b="1" dirty="0"/>
              <a:t>O-2</a:t>
            </a:r>
          </a:p>
        </p:txBody>
      </p:sp>
    </p:spTree>
    <p:extLst>
      <p:ext uri="{BB962C8B-B14F-4D97-AF65-F5344CB8AC3E}">
        <p14:creationId xmlns:p14="http://schemas.microsoft.com/office/powerpoint/2010/main" val="107947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0634"/>
          <a:stretch/>
        </p:blipFill>
        <p:spPr>
          <a:xfrm>
            <a:off x="4058205" y="1659988"/>
            <a:ext cx="3660589" cy="522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98850" y="1299147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Lieutenant Commander  </a:t>
            </a:r>
          </a:p>
          <a:p>
            <a:pPr algn="ctr"/>
            <a:r>
              <a:rPr lang="en-US" sz="3200" b="1" dirty="0"/>
              <a:t>O-4 </a:t>
            </a:r>
          </a:p>
        </p:txBody>
      </p:sp>
    </p:spTree>
    <p:extLst>
      <p:ext uri="{BB962C8B-B14F-4D97-AF65-F5344CB8AC3E}">
        <p14:creationId xmlns:p14="http://schemas.microsoft.com/office/powerpoint/2010/main" val="274585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72" y="-1"/>
            <a:ext cx="4929281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517" y="0"/>
            <a:ext cx="1765299" cy="690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3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27410" y="1227707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Chief Warrant Officer 2</a:t>
            </a:r>
          </a:p>
        </p:txBody>
      </p:sp>
    </p:spTree>
    <p:extLst>
      <p:ext uri="{BB962C8B-B14F-4D97-AF65-F5344CB8AC3E}">
        <p14:creationId xmlns:p14="http://schemas.microsoft.com/office/powerpoint/2010/main" val="27719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162"/>
          <a:stretch/>
        </p:blipFill>
        <p:spPr>
          <a:xfrm>
            <a:off x="4019177" y="1097280"/>
            <a:ext cx="4034117" cy="57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6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27410" y="1227707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Captain O-6</a:t>
            </a:r>
          </a:p>
        </p:txBody>
      </p:sp>
    </p:spTree>
    <p:extLst>
      <p:ext uri="{BB962C8B-B14F-4D97-AF65-F5344CB8AC3E}">
        <p14:creationId xmlns:p14="http://schemas.microsoft.com/office/powerpoint/2010/main" val="341732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is the Secretary of the Navy (SECNAV)?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7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590"/>
          <a:stretch/>
        </p:blipFill>
        <p:spPr>
          <a:xfrm>
            <a:off x="3854824" y="1280161"/>
            <a:ext cx="3854822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1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70274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Rear Admiral Lower Half</a:t>
            </a:r>
          </a:p>
          <a:p>
            <a:pPr algn="ctr"/>
            <a:r>
              <a:rPr lang="en-US" sz="3200" b="1" dirty="0"/>
              <a:t>O-7</a:t>
            </a:r>
          </a:p>
        </p:txBody>
      </p:sp>
    </p:spTree>
    <p:extLst>
      <p:ext uri="{BB962C8B-B14F-4D97-AF65-F5344CB8AC3E}">
        <p14:creationId xmlns:p14="http://schemas.microsoft.com/office/powerpoint/2010/main" val="396966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540" y="642471"/>
            <a:ext cx="4755029" cy="45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1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455970" y="999099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Rear Admiral LH or Brigadier General O-7</a:t>
            </a:r>
          </a:p>
        </p:txBody>
      </p:sp>
    </p:spTree>
    <p:extLst>
      <p:ext uri="{BB962C8B-B14F-4D97-AF65-F5344CB8AC3E}">
        <p14:creationId xmlns:p14="http://schemas.microsoft.com/office/powerpoint/2010/main" val="21548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125"/>
          <a:stretch/>
        </p:blipFill>
        <p:spPr>
          <a:xfrm>
            <a:off x="3465384" y="1041010"/>
            <a:ext cx="5140734" cy="58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6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27410" y="102767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Admiral </a:t>
            </a:r>
          </a:p>
          <a:p>
            <a:pPr algn="ctr"/>
            <a:r>
              <a:rPr lang="en-US" sz="3200" b="1" dirty="0"/>
              <a:t>O-10</a:t>
            </a:r>
          </a:p>
        </p:txBody>
      </p:sp>
    </p:spTree>
    <p:extLst>
      <p:ext uri="{BB962C8B-B14F-4D97-AF65-F5344CB8AC3E}">
        <p14:creationId xmlns:p14="http://schemas.microsoft.com/office/powerpoint/2010/main" val="272505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52707"/>
            <a:ext cx="9134524" cy="33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7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55986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Vice Admiral or</a:t>
            </a:r>
          </a:p>
          <a:p>
            <a:pPr algn="ctr"/>
            <a:r>
              <a:rPr lang="en-US" sz="3200" b="1" dirty="0"/>
              <a:t>Lieutenant General O-9</a:t>
            </a:r>
          </a:p>
        </p:txBody>
      </p:sp>
    </p:spTree>
    <p:extLst>
      <p:ext uri="{BB962C8B-B14F-4D97-AF65-F5344CB8AC3E}">
        <p14:creationId xmlns:p14="http://schemas.microsoft.com/office/powerpoint/2010/main" val="244455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210" y="1170136"/>
            <a:ext cx="4237890" cy="45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4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84562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Commander or</a:t>
            </a:r>
          </a:p>
          <a:p>
            <a:pPr algn="ctr"/>
            <a:r>
              <a:rPr lang="en-US" sz="3200" b="1" dirty="0"/>
              <a:t>Lieutenant Colonel O-5</a:t>
            </a:r>
          </a:p>
        </p:txBody>
      </p:sp>
    </p:spTree>
    <p:extLst>
      <p:ext uri="{BB962C8B-B14F-4D97-AF65-F5344CB8AC3E}">
        <p14:creationId xmlns:p14="http://schemas.microsoft.com/office/powerpoint/2010/main" val="428168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104776"/>
            <a:ext cx="9144000" cy="6853237"/>
            <a:chOff x="0" y="66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6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Rectangle 4"/>
          <p:cNvSpPr/>
          <p:nvPr/>
        </p:nvSpPr>
        <p:spPr>
          <a:xfrm>
            <a:off x="2774936" y="906323"/>
            <a:ext cx="75081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      Secretary of the Navy (SECNAV) </a:t>
            </a:r>
          </a:p>
          <a:p>
            <a:r>
              <a:rPr lang="en-US" sz="3600" b="1" dirty="0"/>
              <a:t>	The Honorable Richard V. Spencer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981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58" y="31363"/>
            <a:ext cx="7109701" cy="660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6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-203199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84578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Fleet Admiral</a:t>
            </a:r>
          </a:p>
          <a:p>
            <a:pPr algn="ctr"/>
            <a:r>
              <a:rPr lang="en-US" sz="3200" b="1" dirty="0"/>
              <a:t>O-10</a:t>
            </a:r>
          </a:p>
        </p:txBody>
      </p:sp>
    </p:spTree>
    <p:extLst>
      <p:ext uri="{BB962C8B-B14F-4D97-AF65-F5344CB8AC3E}">
        <p14:creationId xmlns:p14="http://schemas.microsoft.com/office/powerpoint/2010/main" val="257482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6" y="171451"/>
            <a:ext cx="2586038" cy="6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6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598850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Lieutenant Junior Grade or</a:t>
            </a:r>
          </a:p>
          <a:p>
            <a:pPr algn="ctr"/>
            <a:r>
              <a:rPr lang="en-US" sz="3200" b="1" dirty="0"/>
              <a:t>First Lieutenant O-2</a:t>
            </a:r>
          </a:p>
        </p:txBody>
      </p:sp>
    </p:spTree>
    <p:extLst>
      <p:ext uri="{BB962C8B-B14F-4D97-AF65-F5344CB8AC3E}">
        <p14:creationId xmlns:p14="http://schemas.microsoft.com/office/powerpoint/2010/main" val="158700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__tmp-Layer 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832441" y="5892800"/>
            <a:ext cx="252870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C0C0C0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b="1"/>
              <a:t>SA/Seaman</a:t>
            </a:r>
          </a:p>
        </p:txBody>
      </p:sp>
    </p:spTree>
    <p:extLst>
      <p:ext uri="{BB962C8B-B14F-4D97-AF65-F5344CB8AC3E}">
        <p14:creationId xmlns:p14="http://schemas.microsoft.com/office/powerpoint/2010/main" val="292358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71513"/>
            <a:ext cx="5329238" cy="53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2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84578" y="956235"/>
            <a:ext cx="475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Lieutenant or</a:t>
            </a:r>
          </a:p>
          <a:p>
            <a:pPr algn="ctr"/>
            <a:r>
              <a:rPr lang="en-US" sz="3200" b="1" dirty="0"/>
              <a:t>Captain O-3</a:t>
            </a:r>
          </a:p>
        </p:txBody>
      </p:sp>
    </p:spTree>
    <p:extLst>
      <p:ext uri="{BB962C8B-B14F-4D97-AF65-F5344CB8AC3E}">
        <p14:creationId xmlns:p14="http://schemas.microsoft.com/office/powerpoint/2010/main" val="333105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990" y="1517386"/>
            <a:ext cx="613715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3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4764"/>
            <a:ext cx="9144000" cy="6853237"/>
            <a:chOff x="0" y="0"/>
            <a:chExt cx="5760" cy="4317"/>
          </a:xfrm>
        </p:grpSpPr>
        <p:pic>
          <p:nvPicPr>
            <p:cNvPr id="3" name="Picture 5" descr="S21-0001-Layer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6" descr="NJROTC_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" y="1676"/>
              <a:ext cx="2501" cy="250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3641714" y="1184843"/>
            <a:ext cx="475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Captain or Colonel O-6</a:t>
            </a:r>
          </a:p>
        </p:txBody>
      </p:sp>
    </p:spTree>
    <p:extLst>
      <p:ext uri="{BB962C8B-B14F-4D97-AF65-F5344CB8AC3E}">
        <p14:creationId xmlns:p14="http://schemas.microsoft.com/office/powerpoint/2010/main" val="326862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336"/>
          <a:stretch/>
        </p:blipFill>
        <p:spPr>
          <a:xfrm>
            <a:off x="4064001" y="829995"/>
            <a:ext cx="4437529" cy="602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7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__TMP-LAYER 0.PNG"/>
  <p:tag name="PSDSOURCE" val="P:\_NS-1 2006\Cadet Field Manual\Temp\"/>
  <p:tag name="PSDSOURCELAYER" val="Layer 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21-0001-LAYER 4.PNG"/>
  <p:tag name="PSDSOURCE" val="P:\_NS-2 2006\Science\Unit2\Chapter 1\Chapter1_Cropped_Images\"/>
  <p:tag name="PSDSOURCELAYER" val="Layer 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S41-1370-BACKGROUND COPY.PNG"/>
  <p:tag name="PSDSOURCE" val="N:\_NS-2 2006\Science\Unit4\Chapter 1\Test\"/>
  <p:tag name="PSDSOURCELAYER" val="Background cop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1584</Words>
  <Application>Microsoft Office PowerPoint</Application>
  <PresentationFormat>Widescreen</PresentationFormat>
  <Paragraphs>392</Paragraphs>
  <Slides>161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What does CPR stand for?</vt:lpstr>
      <vt:lpstr>PowerPoint Presentation</vt:lpstr>
      <vt:lpstr>PowerPoint Presentation</vt:lpstr>
      <vt:lpstr>PowerPoint Presentation</vt:lpstr>
      <vt:lpstr>Who is the Secretary of the Navy (SECNAV)?</vt:lpstr>
      <vt:lpstr>PowerPoint Presentation</vt:lpstr>
      <vt:lpstr>The first 10 Amendments of the Constitution are called…?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steps are in “Quicktime?”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reveille?</vt:lpstr>
      <vt:lpstr>PowerPoint Presentation</vt:lpstr>
      <vt:lpstr>PowerPoint Presentation</vt:lpstr>
      <vt:lpstr>PowerPoint Presentation</vt:lpstr>
      <vt:lpstr>Name the 4 types of Jungles.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The Navy’s Birthday is?</vt:lpstr>
      <vt:lpstr>PowerPoint Presentation</vt:lpstr>
      <vt:lpstr>PowerPoint Presentation</vt:lpstr>
      <vt:lpstr>PowerPoint Presentation</vt:lpstr>
      <vt:lpstr>The Marine Corps’ Birthday is?</vt:lpstr>
      <vt:lpstr>PowerPoint Presentation</vt:lpstr>
      <vt:lpstr>PowerPoint Presentation</vt:lpstr>
      <vt:lpstr>PowerPoint Presentation</vt:lpstr>
      <vt:lpstr>How many steps are in Doubletime?</vt:lpstr>
      <vt:lpstr>PowerPoint Presentation</vt:lpstr>
      <vt:lpstr>PowerPoint Presentation</vt:lpstr>
      <vt:lpstr>PowerPoint Presentation</vt:lpstr>
      <vt:lpstr>How many calories does a baked Possum have?</vt:lpstr>
      <vt:lpstr>PowerPoint Presentation</vt:lpstr>
      <vt:lpstr>PowerPoint Presentation</vt:lpstr>
      <vt:lpstr>PowerPoint Presentation</vt:lpstr>
      <vt:lpstr>How many calories do 4-5 clams have?</vt:lpstr>
      <vt:lpstr>PowerPoint Presentation</vt:lpstr>
      <vt:lpstr>PowerPoint Presentation</vt:lpstr>
      <vt:lpstr>PowerPoint Presentation</vt:lpstr>
      <vt:lpstr>How many inches are in a ½ step?</vt:lpstr>
      <vt:lpstr>PowerPoint Presentation</vt:lpstr>
      <vt:lpstr>PowerPoint Presentation</vt:lpstr>
      <vt:lpstr>PowerPoint Presentation</vt:lpstr>
      <vt:lpstr>How many inches in full step/pace?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measurement for the J-bar on the male/female NSU uniform? </vt:lpstr>
      <vt:lpstr>1 7/8 inches centered on the left side of the collar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the Secretary of Defense (SECDEF)?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is fouled anchor placed on the Garrison cap?</vt:lpstr>
      <vt:lpstr>On the lefthand side 2 inches over from the forecrease and 1 ½ inches up from the bottom edge of the cap.</vt:lpstr>
      <vt:lpstr>PowerPoint Presentation</vt:lpstr>
      <vt:lpstr>PowerPoint Presentation</vt:lpstr>
      <vt:lpstr>What are the measurements and what side is the nametag placed on the MALE NSU uniform? </vt:lpstr>
      <vt:lpstr>The nametag is worn parallel to the top of the shirt right pocket and centered.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Tallent, Pamela</dc:creator>
  <cp:lastModifiedBy>Tallent, Pamela</cp:lastModifiedBy>
  <cp:revision>1</cp:revision>
  <dcterms:created xsi:type="dcterms:W3CDTF">2017-11-20T16:19:56Z</dcterms:created>
  <dcterms:modified xsi:type="dcterms:W3CDTF">2017-11-20T16:20:28Z</dcterms:modified>
</cp:coreProperties>
</file>